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1.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11"/>
  </p:notesMasterIdLst>
  <p:handoutMasterIdLst>
    <p:handoutMasterId r:id="rId12"/>
  </p:handoutMasterIdLst>
  <p:sldIdLst>
    <p:sldId id="256" r:id="rId2"/>
    <p:sldId id="264" r:id="rId3"/>
    <p:sldId id="267" r:id="rId4"/>
    <p:sldId id="265" r:id="rId5"/>
    <p:sldId id="266" r:id="rId6"/>
    <p:sldId id="258" r:id="rId7"/>
    <p:sldId id="268" r:id="rId8"/>
    <p:sldId id="269" r:id="rId9"/>
    <p:sldId id="26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3F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48" autoAdjust="0"/>
  </p:normalViewPr>
  <p:slideViewPr>
    <p:cSldViewPr snapToGrid="0">
      <p:cViewPr varScale="1">
        <p:scale>
          <a:sx n="80" d="100"/>
          <a:sy n="80" d="100"/>
        </p:scale>
        <p:origin x="58" y="11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brian\OneDrive\Documents\Intro%20to%20Data%20A.%20Completed%20work\E1.7.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brian\OneDrive\Documents\Intro%20to%20Data%20A.%20Completed%20work\E1.7.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1.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brian\OneDrive\Documents\Intro%20to%20Data%20A.%20Completed%20work\E1.7.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en-US" dirty="0"/>
              <a:t>Annual Average of Global Sales From</a:t>
            </a:r>
            <a:r>
              <a:rPr lang="en-US" baseline="0" dirty="0"/>
              <a:t> L</a:t>
            </a:r>
            <a:r>
              <a:rPr lang="en-US" dirty="0"/>
              <a:t>ast 25 Years</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invertIfNegative val="0"/>
          <c:cat>
            <c:numRef>
              <c:f>'slide 6'!$B$31:$E$31</c:f>
              <c:numCache>
                <c:formatCode>General</c:formatCode>
                <c:ptCount val="4"/>
              </c:numCache>
            </c:numRef>
          </c:cat>
          <c:val>
            <c:numRef>
              <c:f>'slide 6'!$B$32:$E$32</c:f>
              <c:numCache>
                <c:formatCode>General</c:formatCode>
                <c:ptCount val="4"/>
              </c:numCache>
            </c:numRef>
          </c:val>
          <c:extLst>
            <c:ext xmlns:c16="http://schemas.microsoft.com/office/drawing/2014/chart" uri="{C3380CC4-5D6E-409C-BE32-E72D297353CC}">
              <c16:uniqueId val="{00000000-25C9-4003-9A33-185F20BC0DD5}"/>
            </c:ext>
          </c:extLst>
        </c:ser>
        <c:dLbls>
          <c:showLegendKey val="0"/>
          <c:showVal val="0"/>
          <c:showCatName val="0"/>
          <c:showSerName val="0"/>
          <c:showPercent val="0"/>
          <c:showBubbleSize val="0"/>
        </c:dLbls>
        <c:gapWidth val="65"/>
        <c:shape val="box"/>
        <c:axId val="612441440"/>
        <c:axId val="612436032"/>
        <c:axId val="0"/>
      </c:bar3DChart>
      <c:catAx>
        <c:axId val="612441440"/>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r>
                  <a:rPr lang="en-US"/>
                  <a:t>Geographical Region</a:t>
                </a:r>
              </a:p>
            </c:rich>
          </c:tx>
          <c:layout>
            <c:manualLayout>
              <c:xMode val="edge"/>
              <c:yMode val="edge"/>
              <c:x val="0.35192062556740233"/>
              <c:y val="0.89400383818298801"/>
            </c:manualLayout>
          </c:layout>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endParaRPr lang="en-US"/>
            </a:p>
          </c:txPr>
        </c:title>
        <c:numFmt formatCode="0%"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612436032"/>
        <c:crosses val="autoZero"/>
        <c:auto val="1"/>
        <c:lblAlgn val="ctr"/>
        <c:lblOffset val="100"/>
        <c:noMultiLvlLbl val="0"/>
      </c:catAx>
      <c:valAx>
        <c:axId val="612436032"/>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r>
                  <a:rPr lang="en-US" dirty="0"/>
                  <a:t>Average annual Sales (in millions)</a:t>
                </a:r>
              </a:p>
            </c:rich>
          </c:tx>
          <c:layout>
            <c:manualLayout>
              <c:xMode val="edge"/>
              <c:yMode val="edge"/>
              <c:x val="3.8469747220870827E-2"/>
              <c:y val="0.15869383245480317"/>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612441440"/>
        <c:crosses val="autoZero"/>
        <c:crossBetween val="between"/>
      </c:valAx>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Sales Distribution Since 1990 (25 Years)</a:t>
            </a:r>
          </a:p>
        </c:rich>
      </c:tx>
      <c:layout>
        <c:manualLayout>
          <c:xMode val="edge"/>
          <c:yMode val="edge"/>
          <c:x val="0.16553143323350861"/>
          <c:y val="2.3148096523652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0591649976732835"/>
          <c:y val="0.23271948318311031"/>
          <c:w val="0.40255402449693789"/>
          <c:h val="0.67092337416156311"/>
        </c:manualLayout>
      </c:layout>
      <c:pieChart>
        <c:varyColors val="1"/>
        <c:ser>
          <c:idx val="0"/>
          <c:order val="0"/>
          <c:dPt>
            <c:idx val="0"/>
            <c:bubble3D val="0"/>
            <c:spPr>
              <a:solidFill>
                <a:srgbClr val="92D050"/>
              </a:solidFill>
              <a:ln w="19050">
                <a:solidFill>
                  <a:schemeClr val="lt1"/>
                </a:solidFill>
              </a:ln>
              <a:effectLst/>
            </c:spPr>
            <c:extLst>
              <c:ext xmlns:c16="http://schemas.microsoft.com/office/drawing/2014/chart" uri="{C3380CC4-5D6E-409C-BE32-E72D297353CC}">
                <c16:uniqueId val="{00000001-5FF0-4582-8CAA-58F2558DB562}"/>
              </c:ext>
            </c:extLst>
          </c:dPt>
          <c:dPt>
            <c:idx val="1"/>
            <c:bubble3D val="0"/>
            <c:spPr>
              <a:solidFill>
                <a:schemeClr val="tx2">
                  <a:lumMod val="40000"/>
                  <a:lumOff val="60000"/>
                </a:schemeClr>
              </a:solidFill>
              <a:ln w="19050">
                <a:solidFill>
                  <a:schemeClr val="lt1"/>
                </a:solidFill>
              </a:ln>
              <a:effectLst/>
            </c:spPr>
            <c:extLst>
              <c:ext xmlns:c16="http://schemas.microsoft.com/office/drawing/2014/chart" uri="{C3380CC4-5D6E-409C-BE32-E72D297353CC}">
                <c16:uniqueId val="{00000003-5FF0-4582-8CAA-58F2558DB562}"/>
              </c:ext>
            </c:extLst>
          </c:dPt>
          <c:dPt>
            <c:idx val="2"/>
            <c:bubble3D val="0"/>
            <c:spPr>
              <a:solidFill>
                <a:schemeClr val="accent3">
                  <a:lumMod val="75000"/>
                </a:schemeClr>
              </a:solidFill>
              <a:ln w="19050">
                <a:solidFill>
                  <a:schemeClr val="lt1"/>
                </a:solidFill>
              </a:ln>
              <a:effectLst/>
            </c:spPr>
            <c:extLst>
              <c:ext xmlns:c16="http://schemas.microsoft.com/office/drawing/2014/chart" uri="{C3380CC4-5D6E-409C-BE32-E72D297353CC}">
                <c16:uniqueId val="{00000005-5FF0-4582-8CAA-58F2558DB562}"/>
              </c:ext>
            </c:extLst>
          </c:dPt>
          <c:dPt>
            <c:idx val="3"/>
            <c:bubble3D val="0"/>
            <c:spPr>
              <a:solidFill>
                <a:srgbClr val="0070C0"/>
              </a:solidFill>
              <a:ln w="19050">
                <a:solidFill>
                  <a:schemeClr val="lt1"/>
                </a:solidFill>
              </a:ln>
              <a:effectLst/>
            </c:spPr>
            <c:extLst>
              <c:ext xmlns:c16="http://schemas.microsoft.com/office/drawing/2014/chart" uri="{C3380CC4-5D6E-409C-BE32-E72D297353CC}">
                <c16:uniqueId val="{00000007-5FF0-4582-8CAA-58F2558DB562}"/>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'slide 3'!$G$33:$J$33</c:f>
              <c:strCache>
                <c:ptCount val="4"/>
                <c:pt idx="0">
                  <c:v>% of JP Sales</c:v>
                </c:pt>
                <c:pt idx="1">
                  <c:v>% of Other Sales</c:v>
                </c:pt>
                <c:pt idx="2">
                  <c:v>% of EU Sales</c:v>
                </c:pt>
                <c:pt idx="3">
                  <c:v>% of NA Sales</c:v>
                </c:pt>
              </c:strCache>
            </c:strRef>
          </c:cat>
          <c:val>
            <c:numRef>
              <c:f>'slide 3'!$G$34:$J$34</c:f>
              <c:numCache>
                <c:formatCode>0%</c:formatCode>
                <c:ptCount val="4"/>
                <c:pt idx="0">
                  <c:v>0.13850372243021139</c:v>
                </c:pt>
                <c:pt idx="1">
                  <c:v>9.5557595535954554E-2</c:v>
                </c:pt>
                <c:pt idx="2">
                  <c:v>0.28158418363666698</c:v>
                </c:pt>
                <c:pt idx="3">
                  <c:v>0.4865509485107723</c:v>
                </c:pt>
              </c:numCache>
            </c:numRef>
          </c:val>
          <c:extLst>
            <c:ext xmlns:c16="http://schemas.microsoft.com/office/drawing/2014/chart" uri="{C3380CC4-5D6E-409C-BE32-E72D297353CC}">
              <c16:uniqueId val="{00000008-5FF0-4582-8CAA-58F2558DB562}"/>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0.6277079375607244"/>
          <c:y val="0.25897483320766151"/>
          <c:w val="0.34666791638641214"/>
          <c:h val="0.64335874070294441"/>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r>
              <a:rPr lang="en-US" sz="1800" dirty="0"/>
              <a:t>Game Sales</a:t>
            </a:r>
            <a:r>
              <a:rPr lang="en-US" sz="1800" baseline="0" dirty="0"/>
              <a:t> per Region Since 1990</a:t>
            </a:r>
            <a:endParaRPr lang="en-US" sz="1800" dirty="0"/>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a:sp3d/>
      </c:spPr>
    </c:sideWall>
    <c:backWall>
      <c:thickness val="0"/>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a:sp3d/>
      </c:spPr>
    </c:backWall>
    <c:plotArea>
      <c:layout>
        <c:manualLayout>
          <c:layoutTarget val="inner"/>
          <c:xMode val="edge"/>
          <c:yMode val="edge"/>
          <c:x val="0.11403844986792641"/>
          <c:y val="9.4911063289437936E-2"/>
          <c:w val="0.86567938853275328"/>
          <c:h val="0.76842193557579397"/>
        </c:manualLayout>
      </c:layout>
      <c:bar3DChart>
        <c:barDir val="col"/>
        <c:grouping val="clustered"/>
        <c:varyColors val="0"/>
        <c:ser>
          <c:idx val="0"/>
          <c:order val="0"/>
          <c:spPr>
            <a:solidFill>
              <a:schemeClr val="tx2">
                <a:lumMod val="40000"/>
                <a:lumOff val="60000"/>
              </a:schemeClr>
            </a:solidFill>
            <a:ln>
              <a:noFill/>
            </a:ln>
            <a:effectLst/>
            <a:sp3d/>
          </c:spPr>
          <c:invertIfNegative val="0"/>
          <c:dPt>
            <c:idx val="0"/>
            <c:invertIfNegative val="0"/>
            <c:bubble3D val="0"/>
            <c:spPr>
              <a:solidFill>
                <a:srgbClr val="0070C0"/>
              </a:solidFill>
              <a:ln>
                <a:noFill/>
              </a:ln>
              <a:effectLst/>
              <a:sp3d/>
            </c:spPr>
            <c:extLst>
              <c:ext xmlns:c16="http://schemas.microsoft.com/office/drawing/2014/chart" uri="{C3380CC4-5D6E-409C-BE32-E72D297353CC}">
                <c16:uniqueId val="{00000001-8964-4B3C-9D13-C658E4B0B99D}"/>
              </c:ext>
            </c:extLst>
          </c:dPt>
          <c:dPt>
            <c:idx val="1"/>
            <c:invertIfNegative val="0"/>
            <c:bubble3D val="0"/>
            <c:spPr>
              <a:solidFill>
                <a:schemeClr val="accent3">
                  <a:lumMod val="75000"/>
                </a:schemeClr>
              </a:solidFill>
              <a:ln>
                <a:noFill/>
              </a:ln>
              <a:effectLst/>
              <a:sp3d/>
            </c:spPr>
            <c:extLst>
              <c:ext xmlns:c16="http://schemas.microsoft.com/office/drawing/2014/chart" uri="{C3380CC4-5D6E-409C-BE32-E72D297353CC}">
                <c16:uniqueId val="{00000002-8964-4B3C-9D13-C658E4B0B99D}"/>
              </c:ext>
            </c:extLst>
          </c:dPt>
          <c:dPt>
            <c:idx val="2"/>
            <c:invertIfNegative val="0"/>
            <c:bubble3D val="0"/>
            <c:spPr>
              <a:solidFill>
                <a:srgbClr val="92D050"/>
              </a:solidFill>
              <a:ln>
                <a:noFill/>
              </a:ln>
              <a:effectLst/>
              <a:sp3d/>
            </c:spPr>
            <c:extLst>
              <c:ext xmlns:c16="http://schemas.microsoft.com/office/drawing/2014/chart" uri="{C3380CC4-5D6E-409C-BE32-E72D297353CC}">
                <c16:uniqueId val="{00000003-8964-4B3C-9D13-C658E4B0B99D}"/>
              </c:ext>
            </c:extLst>
          </c:dPt>
          <c:cat>
            <c:strRef>
              <c:f>'slide 3.1'!$B$31:$E$31</c:f>
              <c:strCache>
                <c:ptCount val="4"/>
                <c:pt idx="0">
                  <c:v>NA_Sales</c:v>
                </c:pt>
                <c:pt idx="1">
                  <c:v>EU_Sales</c:v>
                </c:pt>
                <c:pt idx="2">
                  <c:v>JP_Sales</c:v>
                </c:pt>
                <c:pt idx="3">
                  <c:v>Other_Sales</c:v>
                </c:pt>
              </c:strCache>
            </c:strRef>
          </c:cat>
          <c:val>
            <c:numRef>
              <c:f>'slide 3.1'!$B$32:$E$32</c:f>
              <c:numCache>
                <c:formatCode>General</c:formatCode>
                <c:ptCount val="4"/>
                <c:pt idx="0">
                  <c:v>156.72269230769228</c:v>
                </c:pt>
                <c:pt idx="1">
                  <c:v>90.427692307692425</c:v>
                </c:pt>
                <c:pt idx="2">
                  <c:v>44.906923076923128</c:v>
                </c:pt>
                <c:pt idx="3">
                  <c:v>30.641538461538559</c:v>
                </c:pt>
              </c:numCache>
            </c:numRef>
          </c:val>
          <c:extLst>
            <c:ext xmlns:c16="http://schemas.microsoft.com/office/drawing/2014/chart" uri="{C3380CC4-5D6E-409C-BE32-E72D297353CC}">
              <c16:uniqueId val="{00000000-8964-4B3C-9D13-C658E4B0B99D}"/>
            </c:ext>
          </c:extLst>
        </c:ser>
        <c:dLbls>
          <c:showLegendKey val="0"/>
          <c:showVal val="0"/>
          <c:showCatName val="0"/>
          <c:showSerName val="0"/>
          <c:showPercent val="0"/>
          <c:showBubbleSize val="0"/>
        </c:dLbls>
        <c:gapWidth val="0"/>
        <c:gapDepth val="0"/>
        <c:shape val="box"/>
        <c:axId val="978596016"/>
        <c:axId val="978595184"/>
        <c:axId val="0"/>
      </c:bar3DChart>
      <c:catAx>
        <c:axId val="9785960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dirty="0"/>
                  <a:t>Geographical Region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978595184"/>
        <c:crosses val="autoZero"/>
        <c:auto val="1"/>
        <c:lblAlgn val="ctr"/>
        <c:lblOffset val="100"/>
        <c:noMultiLvlLbl val="0"/>
      </c:catAx>
      <c:valAx>
        <c:axId val="978595184"/>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Sales</a:t>
                </a:r>
                <a:r>
                  <a:rPr lang="en-US" sz="1400" b="1" baseline="0" dirty="0"/>
                  <a:t>  (in millions</a:t>
                </a:r>
                <a:r>
                  <a:rPr lang="en-US" baseline="0" dirty="0"/>
                  <a:t>)</a:t>
                </a:r>
                <a:endParaRPr lang="en-US"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785960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[vgsales_clean1.8.xlsx]Sheet4!PivotTable1</c:name>
    <c:fmtId val="47"/>
  </c:pivotSource>
  <c:chart>
    <c:title>
      <c:tx>
        <c:rich>
          <a:bodyPr rot="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r>
              <a:rPr lang="en-US" sz="1800" dirty="0"/>
              <a:t>Global Game Sales Since 1990</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508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508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508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508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Sheet4!$B$3</c:f>
              <c:strCache>
                <c:ptCount val="1"/>
                <c:pt idx="0">
                  <c:v>Sum of EU_Sales</c:v>
                </c:pt>
              </c:strCache>
            </c:strRef>
          </c:tx>
          <c:spPr>
            <a:gradFill rotWithShape="1">
              <a:gsLst>
                <a:gs pos="0">
                  <a:schemeClr val="accent3">
                    <a:lumMod val="60000"/>
                    <a:lumOff val="40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invertIfNegative val="0"/>
          <c:cat>
            <c:strRef>
              <c:f>Sheet4!$A$4:$A$30</c:f>
              <c:strCach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strCache>
            </c:strRef>
          </c:cat>
          <c:val>
            <c:numRef>
              <c:f>Sheet4!$B$4:$B$30</c:f>
              <c:numCache>
                <c:formatCode>General</c:formatCode>
                <c:ptCount val="26"/>
                <c:pt idx="0">
                  <c:v>7.6299999999999981</c:v>
                </c:pt>
                <c:pt idx="1">
                  <c:v>3.9499999999999993</c:v>
                </c:pt>
                <c:pt idx="2">
                  <c:v>11.710000000000003</c:v>
                </c:pt>
                <c:pt idx="3">
                  <c:v>4.6499999999999995</c:v>
                </c:pt>
                <c:pt idx="4">
                  <c:v>14.879999999999997</c:v>
                </c:pt>
                <c:pt idx="5">
                  <c:v>14.899999999999981</c:v>
                </c:pt>
                <c:pt idx="6">
                  <c:v>47.259999999999984</c:v>
                </c:pt>
                <c:pt idx="7">
                  <c:v>48.319999999999986</c:v>
                </c:pt>
                <c:pt idx="8">
                  <c:v>66.900000000000119</c:v>
                </c:pt>
                <c:pt idx="9">
                  <c:v>62.67000000000003</c:v>
                </c:pt>
                <c:pt idx="10">
                  <c:v>52.750000000000028</c:v>
                </c:pt>
                <c:pt idx="11">
                  <c:v>94.889999999999858</c:v>
                </c:pt>
                <c:pt idx="12">
                  <c:v>109.74000000000032</c:v>
                </c:pt>
                <c:pt idx="13">
                  <c:v>103.8100000000003</c:v>
                </c:pt>
                <c:pt idx="14">
                  <c:v>107.31000000000034</c:v>
                </c:pt>
                <c:pt idx="15">
                  <c:v>121.94000000000041</c:v>
                </c:pt>
                <c:pt idx="16">
                  <c:v>129.23999999999998</c:v>
                </c:pt>
                <c:pt idx="17">
                  <c:v>160.49999999999977</c:v>
                </c:pt>
                <c:pt idx="18">
                  <c:v>184.39999999999984</c:v>
                </c:pt>
                <c:pt idx="19">
                  <c:v>191.58999999999992</c:v>
                </c:pt>
                <c:pt idx="20">
                  <c:v>176.73000000000016</c:v>
                </c:pt>
                <c:pt idx="21">
                  <c:v>167.44000000000031</c:v>
                </c:pt>
                <c:pt idx="22">
                  <c:v>118.78000000000002</c:v>
                </c:pt>
                <c:pt idx="23">
                  <c:v>125.77000000000004</c:v>
                </c:pt>
                <c:pt idx="24">
                  <c:v>125.65000000000011</c:v>
                </c:pt>
                <c:pt idx="25">
                  <c:v>97.71</c:v>
                </c:pt>
              </c:numCache>
            </c:numRef>
          </c:val>
          <c:extLst>
            <c:ext xmlns:c16="http://schemas.microsoft.com/office/drawing/2014/chart" uri="{C3380CC4-5D6E-409C-BE32-E72D297353CC}">
              <c16:uniqueId val="{00000000-DF70-4C5F-A9EB-D9AA7AB5869D}"/>
            </c:ext>
          </c:extLst>
        </c:ser>
        <c:ser>
          <c:idx val="1"/>
          <c:order val="1"/>
          <c:tx>
            <c:strRef>
              <c:f>Sheet4!$C$3</c:f>
              <c:strCache>
                <c:ptCount val="1"/>
                <c:pt idx="0">
                  <c:v>Sum of NA_Sales</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solidFill>
                <a:srgbClr val="0070C0"/>
              </a:solid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contourClr>
                <a:srgbClr val="0070C0"/>
              </a:contourClr>
            </a:sp3d>
          </c:spPr>
          <c:invertIfNegative val="0"/>
          <c:cat>
            <c:strRef>
              <c:f>Sheet4!$A$4:$A$30</c:f>
              <c:strCach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strCache>
            </c:strRef>
          </c:cat>
          <c:val>
            <c:numRef>
              <c:f>Sheet4!$C$4:$C$30</c:f>
              <c:numCache>
                <c:formatCode>General</c:formatCode>
                <c:ptCount val="26"/>
                <c:pt idx="0">
                  <c:v>25.46</c:v>
                </c:pt>
                <c:pt idx="1">
                  <c:v>12.76</c:v>
                </c:pt>
                <c:pt idx="2">
                  <c:v>33.869999999999997</c:v>
                </c:pt>
                <c:pt idx="3">
                  <c:v>15.120000000000001</c:v>
                </c:pt>
                <c:pt idx="4">
                  <c:v>28.150000000000002</c:v>
                </c:pt>
                <c:pt idx="5">
                  <c:v>24.820000000000011</c:v>
                </c:pt>
                <c:pt idx="6">
                  <c:v>86.759999999999991</c:v>
                </c:pt>
                <c:pt idx="7">
                  <c:v>94.750000000000071</c:v>
                </c:pt>
                <c:pt idx="8">
                  <c:v>128.35999999999999</c:v>
                </c:pt>
                <c:pt idx="9">
                  <c:v>126.06000000000004</c:v>
                </c:pt>
                <c:pt idx="10">
                  <c:v>94.490000000000038</c:v>
                </c:pt>
                <c:pt idx="11">
                  <c:v>173.98000000000042</c:v>
                </c:pt>
                <c:pt idx="12">
                  <c:v>216.19000000000017</c:v>
                </c:pt>
                <c:pt idx="13">
                  <c:v>193.59000000000071</c:v>
                </c:pt>
                <c:pt idx="14">
                  <c:v>222.57000000000042</c:v>
                </c:pt>
                <c:pt idx="15">
                  <c:v>242.6100000000005</c:v>
                </c:pt>
                <c:pt idx="16">
                  <c:v>263.11999999999887</c:v>
                </c:pt>
                <c:pt idx="17">
                  <c:v>312.04999999999842</c:v>
                </c:pt>
                <c:pt idx="18">
                  <c:v>351.40999999999917</c:v>
                </c:pt>
                <c:pt idx="19">
                  <c:v>338.84999999999889</c:v>
                </c:pt>
                <c:pt idx="20">
                  <c:v>304.24</c:v>
                </c:pt>
                <c:pt idx="21">
                  <c:v>241.06000000000097</c:v>
                </c:pt>
                <c:pt idx="22">
                  <c:v>154.96000000000009</c:v>
                </c:pt>
                <c:pt idx="23">
                  <c:v>154.7700000000001</c:v>
                </c:pt>
                <c:pt idx="24">
                  <c:v>131.97000000000023</c:v>
                </c:pt>
                <c:pt idx="25">
                  <c:v>102.81999999999992</c:v>
                </c:pt>
              </c:numCache>
            </c:numRef>
          </c:val>
          <c:extLst>
            <c:ext xmlns:c16="http://schemas.microsoft.com/office/drawing/2014/chart" uri="{C3380CC4-5D6E-409C-BE32-E72D297353CC}">
              <c16:uniqueId val="{00000001-DF70-4C5F-A9EB-D9AA7AB5869D}"/>
            </c:ext>
          </c:extLst>
        </c:ser>
        <c:ser>
          <c:idx val="2"/>
          <c:order val="2"/>
          <c:tx>
            <c:strRef>
              <c:f>Sheet4!$D$3</c:f>
              <c:strCache>
                <c:ptCount val="1"/>
                <c:pt idx="0">
                  <c:v>Sum of JP_Sales</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invertIfNegative val="0"/>
          <c:cat>
            <c:strRef>
              <c:f>Sheet4!$A$4:$A$30</c:f>
              <c:strCach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strCache>
            </c:strRef>
          </c:cat>
          <c:val>
            <c:numRef>
              <c:f>Sheet4!$D$4:$D$30</c:f>
              <c:numCache>
                <c:formatCode>General</c:formatCode>
                <c:ptCount val="26"/>
                <c:pt idx="0">
                  <c:v>14.880000000000003</c:v>
                </c:pt>
                <c:pt idx="1">
                  <c:v>14.780000000000001</c:v>
                </c:pt>
                <c:pt idx="2">
                  <c:v>28.91</c:v>
                </c:pt>
                <c:pt idx="3">
                  <c:v>25.330000000000009</c:v>
                </c:pt>
                <c:pt idx="4">
                  <c:v>33.990000000000016</c:v>
                </c:pt>
                <c:pt idx="5">
                  <c:v>45.750000000000014</c:v>
                </c:pt>
                <c:pt idx="6">
                  <c:v>57.439999999999969</c:v>
                </c:pt>
                <c:pt idx="7">
                  <c:v>48.869999999999969</c:v>
                </c:pt>
                <c:pt idx="8">
                  <c:v>50.04</c:v>
                </c:pt>
                <c:pt idx="9">
                  <c:v>52.34</c:v>
                </c:pt>
                <c:pt idx="10">
                  <c:v>42.770000000000046</c:v>
                </c:pt>
                <c:pt idx="11">
                  <c:v>39.859999999999992</c:v>
                </c:pt>
                <c:pt idx="12">
                  <c:v>41.760000000000026</c:v>
                </c:pt>
                <c:pt idx="13">
                  <c:v>34.200000000000031</c:v>
                </c:pt>
                <c:pt idx="14">
                  <c:v>41.649999999999991</c:v>
                </c:pt>
                <c:pt idx="15">
                  <c:v>54.280000000000008</c:v>
                </c:pt>
                <c:pt idx="16">
                  <c:v>73.689999999999856</c:v>
                </c:pt>
                <c:pt idx="17">
                  <c:v>60.250000000000142</c:v>
                </c:pt>
                <c:pt idx="18">
                  <c:v>60.180000000000099</c:v>
                </c:pt>
                <c:pt idx="19">
                  <c:v>61.809999999999988</c:v>
                </c:pt>
                <c:pt idx="20">
                  <c:v>59.45000000000023</c:v>
                </c:pt>
                <c:pt idx="21">
                  <c:v>52.960000000000107</c:v>
                </c:pt>
                <c:pt idx="22">
                  <c:v>51.740000000000151</c:v>
                </c:pt>
                <c:pt idx="23">
                  <c:v>47.550000000000075</c:v>
                </c:pt>
                <c:pt idx="24">
                  <c:v>39.420000000000158</c:v>
                </c:pt>
                <c:pt idx="25">
                  <c:v>33.68000000000017</c:v>
                </c:pt>
              </c:numCache>
            </c:numRef>
          </c:val>
          <c:extLst>
            <c:ext xmlns:c16="http://schemas.microsoft.com/office/drawing/2014/chart" uri="{C3380CC4-5D6E-409C-BE32-E72D297353CC}">
              <c16:uniqueId val="{00000002-DF70-4C5F-A9EB-D9AA7AB5869D}"/>
            </c:ext>
          </c:extLst>
        </c:ser>
        <c:ser>
          <c:idx val="3"/>
          <c:order val="3"/>
          <c:tx>
            <c:strRef>
              <c:f>Sheet4!$E$3</c:f>
              <c:strCache>
                <c:ptCount val="1"/>
                <c:pt idx="0">
                  <c:v>Sum of Other_Sales</c:v>
                </c:pt>
              </c:strCache>
            </c:strRef>
          </c:tx>
          <c:spPr>
            <a:solidFill>
              <a:schemeClr val="tx2">
                <a:lumMod val="40000"/>
                <a:lumOff val="60000"/>
              </a:schemeClr>
            </a:soli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c:spPr>
          <c:invertIfNegative val="0"/>
          <c:cat>
            <c:strRef>
              <c:f>Sheet4!$A$4:$A$30</c:f>
              <c:strCach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strCache>
            </c:strRef>
          </c:cat>
          <c:val>
            <c:numRef>
              <c:f>Sheet4!$E$4:$E$30</c:f>
              <c:numCache>
                <c:formatCode>General</c:formatCode>
                <c:ptCount val="26"/>
                <c:pt idx="0">
                  <c:v>1.4000000000000004</c:v>
                </c:pt>
                <c:pt idx="1">
                  <c:v>0.7400000000000001</c:v>
                </c:pt>
                <c:pt idx="2">
                  <c:v>1.6500000000000004</c:v>
                </c:pt>
                <c:pt idx="3">
                  <c:v>0.89000000000000012</c:v>
                </c:pt>
                <c:pt idx="4">
                  <c:v>2.1999999999999988</c:v>
                </c:pt>
                <c:pt idx="5">
                  <c:v>2.6899999999999924</c:v>
                </c:pt>
                <c:pt idx="6">
                  <c:v>7.6899999999999791</c:v>
                </c:pt>
                <c:pt idx="7">
                  <c:v>9.1299999999999777</c:v>
                </c:pt>
                <c:pt idx="8">
                  <c:v>11.329999999999945</c:v>
                </c:pt>
                <c:pt idx="9">
                  <c:v>10.649999999999958</c:v>
                </c:pt>
                <c:pt idx="10">
                  <c:v>12.469999999999949</c:v>
                </c:pt>
                <c:pt idx="11">
                  <c:v>23.160000000000192</c:v>
                </c:pt>
                <c:pt idx="12">
                  <c:v>27.330000000000254</c:v>
                </c:pt>
                <c:pt idx="13">
                  <c:v>26.010000000000247</c:v>
                </c:pt>
                <c:pt idx="14">
                  <c:v>47.429999999999808</c:v>
                </c:pt>
                <c:pt idx="15">
                  <c:v>41.049999999999798</c:v>
                </c:pt>
                <c:pt idx="16">
                  <c:v>55.529999999999731</c:v>
                </c:pt>
                <c:pt idx="17">
                  <c:v>79.530000000000882</c:v>
                </c:pt>
                <c:pt idx="18">
                  <c:v>84.740000000001189</c:v>
                </c:pt>
                <c:pt idx="19">
                  <c:v>76.280000000001309</c:v>
                </c:pt>
                <c:pt idx="20">
                  <c:v>60.919999999999852</c:v>
                </c:pt>
                <c:pt idx="21">
                  <c:v>56.519999999999705</c:v>
                </c:pt>
                <c:pt idx="22">
                  <c:v>40.159999999999883</c:v>
                </c:pt>
                <c:pt idx="23">
                  <c:v>42.32999999999987</c:v>
                </c:pt>
                <c:pt idx="24">
                  <c:v>42.259999999999899</c:v>
                </c:pt>
                <c:pt idx="25">
                  <c:v>32.590000000000117</c:v>
                </c:pt>
              </c:numCache>
            </c:numRef>
          </c:val>
          <c:extLst>
            <c:ext xmlns:c16="http://schemas.microsoft.com/office/drawing/2014/chart" uri="{C3380CC4-5D6E-409C-BE32-E72D297353CC}">
              <c16:uniqueId val="{00000003-DF70-4C5F-A9EB-D9AA7AB5869D}"/>
            </c:ext>
          </c:extLst>
        </c:ser>
        <c:dLbls>
          <c:showLegendKey val="0"/>
          <c:showVal val="0"/>
          <c:showCatName val="0"/>
          <c:showSerName val="0"/>
          <c:showPercent val="0"/>
          <c:showBubbleSize val="0"/>
        </c:dLbls>
        <c:gapWidth val="150"/>
        <c:shape val="box"/>
        <c:axId val="1297615279"/>
        <c:axId val="1297618607"/>
        <c:axId val="0"/>
      </c:bar3DChart>
      <c:catAx>
        <c:axId val="1297615279"/>
        <c:scaling>
          <c:orientation val="minMax"/>
        </c:scaling>
        <c:delete val="0"/>
        <c:axPos val="b"/>
        <c:title>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a:t>Year</a:t>
                </a:r>
              </a:p>
            </c:rich>
          </c:tx>
          <c:layout>
            <c:manualLayout>
              <c:xMode val="edge"/>
              <c:yMode val="edge"/>
              <c:x val="0.3991850428145301"/>
              <c:y val="0.8232885700931219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97618607"/>
        <c:crosses val="autoZero"/>
        <c:auto val="1"/>
        <c:lblAlgn val="ctr"/>
        <c:lblOffset val="100"/>
        <c:noMultiLvlLbl val="0"/>
      </c:catAx>
      <c:valAx>
        <c:axId val="129761860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a:t># of games sold (in millions)</a:t>
                </a:r>
              </a:p>
            </c:rich>
          </c:tx>
          <c:overlay val="0"/>
          <c:spPr>
            <a:noFill/>
            <a:ln>
              <a:noFill/>
            </a:ln>
            <a:effectLst/>
          </c:spPr>
          <c:txPr>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9761527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9525" cap="flat" cmpd="sng" algn="ctr">
      <a:solidFill>
        <a:schemeClr val="tx1">
          <a:lumMod val="15000"/>
          <a:lumOff val="85000"/>
        </a:schemeClr>
      </a:solidFill>
      <a:round/>
    </a:ln>
    <a:effectLst>
      <a:glow rad="228600">
        <a:schemeClr val="accent1">
          <a:satMod val="175000"/>
          <a:alpha val="40000"/>
        </a:schemeClr>
      </a:glow>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[vgsales_clean1.8.xlsx]Sheet2!PivotTable3</c:name>
    <c:fmtId val="33"/>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8396273925973179E-2"/>
          <c:y val="3.1454788076461279E-2"/>
          <c:w val="0.61672774790703222"/>
          <c:h val="0.78445874785726299"/>
        </c:manualLayout>
      </c:layout>
      <c:lineChart>
        <c:grouping val="standard"/>
        <c:varyColors val="0"/>
        <c:ser>
          <c:idx val="0"/>
          <c:order val="0"/>
          <c:tx>
            <c:strRef>
              <c:f>Sheet2!$B$3</c:f>
              <c:strCache>
                <c:ptCount val="1"/>
                <c:pt idx="0">
                  <c:v> Proportion of NA Sales</c:v>
                </c:pt>
              </c:strCache>
            </c:strRef>
          </c:tx>
          <c:spPr>
            <a:ln w="28575" cap="rnd">
              <a:solidFill>
                <a:schemeClr val="accent1"/>
              </a:solidFill>
              <a:round/>
            </a:ln>
            <a:effectLst/>
          </c:spPr>
          <c:marker>
            <c:symbol val="none"/>
          </c:marker>
          <c:cat>
            <c:strRef>
              <c:f>Sheet2!$A$4:$A$31</c:f>
              <c:strCache>
                <c:ptCount val="27"/>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strCache>
            </c:strRef>
          </c:cat>
          <c:val>
            <c:numRef>
              <c:f>Sheet2!$B$4:$B$31</c:f>
              <c:numCache>
                <c:formatCode>0%</c:formatCode>
                <c:ptCount val="27"/>
                <c:pt idx="0">
                  <c:v>0.51548896537760691</c:v>
                </c:pt>
                <c:pt idx="1">
                  <c:v>0.39590443686006821</c:v>
                </c:pt>
                <c:pt idx="2">
                  <c:v>0.44472163865546227</c:v>
                </c:pt>
                <c:pt idx="3">
                  <c:v>0.32883862548934323</c:v>
                </c:pt>
                <c:pt idx="4">
                  <c:v>0.35556397625363134</c:v>
                </c:pt>
                <c:pt idx="5">
                  <c:v>0.28169333787311357</c:v>
                </c:pt>
                <c:pt idx="6">
                  <c:v>0.4356515189555612</c:v>
                </c:pt>
                <c:pt idx="7">
                  <c:v>0.47143994427306202</c:v>
                </c:pt>
                <c:pt idx="8">
                  <c:v>0.5004873864389604</c:v>
                </c:pt>
                <c:pt idx="9">
                  <c:v>0.50169140764914222</c:v>
                </c:pt>
                <c:pt idx="10">
                  <c:v>0.46879341139114866</c:v>
                </c:pt>
                <c:pt idx="11">
                  <c:v>0.52487404591667686</c:v>
                </c:pt>
                <c:pt idx="12">
                  <c:v>0.54659688511327142</c:v>
                </c:pt>
                <c:pt idx="13">
                  <c:v>0.54098085790135886</c:v>
                </c:pt>
                <c:pt idx="14">
                  <c:v>0.53085124144346396</c:v>
                </c:pt>
                <c:pt idx="15">
                  <c:v>0.52748184545810706</c:v>
                </c:pt>
                <c:pt idx="16">
                  <c:v>0.5050287907869544</c:v>
                </c:pt>
                <c:pt idx="17">
                  <c:v>0.51064491318791305</c:v>
                </c:pt>
                <c:pt idx="18">
                  <c:v>0.51770824125637405</c:v>
                </c:pt>
                <c:pt idx="19">
                  <c:v>0.50785348161026578</c:v>
                </c:pt>
                <c:pt idx="20">
                  <c:v>0.50672040772139471</c:v>
                </c:pt>
                <c:pt idx="21">
                  <c:v>0.46725204008451565</c:v>
                </c:pt>
                <c:pt idx="22">
                  <c:v>0.4262529570336161</c:v>
                </c:pt>
                <c:pt idx="23">
                  <c:v>0.42053636931772054</c:v>
                </c:pt>
                <c:pt idx="24">
                  <c:v>0.39159075398356369</c:v>
                </c:pt>
                <c:pt idx="25">
                  <c:v>0.38888048411498005</c:v>
                </c:pt>
                <c:pt idx="26">
                  <c:v>0.31965016222316373</c:v>
                </c:pt>
              </c:numCache>
            </c:numRef>
          </c:val>
          <c:smooth val="0"/>
          <c:extLst>
            <c:ext xmlns:c16="http://schemas.microsoft.com/office/drawing/2014/chart" uri="{C3380CC4-5D6E-409C-BE32-E72D297353CC}">
              <c16:uniqueId val="{00000000-4EF2-4BFF-A30C-733977FD3C3B}"/>
            </c:ext>
          </c:extLst>
        </c:ser>
        <c:ser>
          <c:idx val="1"/>
          <c:order val="1"/>
          <c:tx>
            <c:strRef>
              <c:f>Sheet2!$C$3</c:f>
              <c:strCache>
                <c:ptCount val="1"/>
                <c:pt idx="0">
                  <c:v> Proportion of EU Sales</c:v>
                </c:pt>
              </c:strCache>
            </c:strRef>
          </c:tx>
          <c:spPr>
            <a:ln w="28575" cap="rnd">
              <a:solidFill>
                <a:schemeClr val="accent3"/>
              </a:solidFill>
              <a:round/>
            </a:ln>
            <a:effectLst/>
          </c:spPr>
          <c:marker>
            <c:symbol val="none"/>
          </c:marker>
          <c:cat>
            <c:strRef>
              <c:f>Sheet2!$A$4:$A$31</c:f>
              <c:strCache>
                <c:ptCount val="27"/>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strCache>
            </c:strRef>
          </c:cat>
          <c:val>
            <c:numRef>
              <c:f>Sheet2!$C$4:$C$31</c:f>
              <c:numCache>
                <c:formatCode>0%</c:formatCode>
                <c:ptCount val="27"/>
                <c:pt idx="0">
                  <c:v>0.15448471350475804</c:v>
                </c:pt>
                <c:pt idx="1">
                  <c:v>0.12255662426310887</c:v>
                </c:pt>
                <c:pt idx="2">
                  <c:v>0.1537552521008404</c:v>
                </c:pt>
                <c:pt idx="3">
                  <c:v>0.10113092648977816</c:v>
                </c:pt>
                <c:pt idx="4">
                  <c:v>0.18794998105342922</c:v>
                </c:pt>
                <c:pt idx="5">
                  <c:v>0.16910679832028142</c:v>
                </c:pt>
                <c:pt idx="6">
                  <c:v>0.23730856138589002</c:v>
                </c:pt>
                <c:pt idx="7">
                  <c:v>0.24042193253059982</c:v>
                </c:pt>
                <c:pt idx="8">
                  <c:v>0.26084922213124428</c:v>
                </c:pt>
                <c:pt idx="9">
                  <c:v>0.24941298205117995</c:v>
                </c:pt>
                <c:pt idx="10">
                  <c:v>0.26170867235562595</c:v>
                </c:pt>
                <c:pt idx="11">
                  <c:v>0.28627025070142126</c:v>
                </c:pt>
                <c:pt idx="12">
                  <c:v>0.27745752427184667</c:v>
                </c:pt>
                <c:pt idx="13">
                  <c:v>0.29009361464300853</c:v>
                </c:pt>
                <c:pt idx="14">
                  <c:v>0.25594485653636245</c:v>
                </c:pt>
                <c:pt idx="15">
                  <c:v>0.26512153759186208</c:v>
                </c:pt>
                <c:pt idx="16">
                  <c:v>0.24806142034549342</c:v>
                </c:pt>
                <c:pt idx="17">
                  <c:v>0.26264543684236608</c:v>
                </c:pt>
                <c:pt idx="18">
                  <c:v>0.27166386752703542</c:v>
                </c:pt>
                <c:pt idx="19">
                  <c:v>0.28714666826534185</c:v>
                </c:pt>
                <c:pt idx="20">
                  <c:v>0.29434886161123514</c:v>
                </c:pt>
                <c:pt idx="21">
                  <c:v>0.32455273206567298</c:v>
                </c:pt>
                <c:pt idx="22">
                  <c:v>0.326731583869727</c:v>
                </c:pt>
                <c:pt idx="23">
                  <c:v>0.34173844523544417</c:v>
                </c:pt>
                <c:pt idx="24">
                  <c:v>0.37283760125812493</c:v>
                </c:pt>
                <c:pt idx="25">
                  <c:v>0.36955370650529801</c:v>
                </c:pt>
                <c:pt idx="26">
                  <c:v>0.37748624629708105</c:v>
                </c:pt>
              </c:numCache>
            </c:numRef>
          </c:val>
          <c:smooth val="0"/>
          <c:extLst>
            <c:ext xmlns:c16="http://schemas.microsoft.com/office/drawing/2014/chart" uri="{C3380CC4-5D6E-409C-BE32-E72D297353CC}">
              <c16:uniqueId val="{00000001-4EF2-4BFF-A30C-733977FD3C3B}"/>
            </c:ext>
          </c:extLst>
        </c:ser>
        <c:ser>
          <c:idx val="2"/>
          <c:order val="2"/>
          <c:tx>
            <c:strRef>
              <c:f>Sheet2!$D$3</c:f>
              <c:strCache>
                <c:ptCount val="1"/>
                <c:pt idx="0">
                  <c:v> Proportion of JP Sales</c:v>
                </c:pt>
              </c:strCache>
            </c:strRef>
          </c:tx>
          <c:spPr>
            <a:ln w="28575" cap="rnd">
              <a:solidFill>
                <a:schemeClr val="accent5"/>
              </a:solidFill>
              <a:round/>
            </a:ln>
            <a:effectLst/>
          </c:spPr>
          <c:marker>
            <c:symbol val="none"/>
          </c:marker>
          <c:cat>
            <c:strRef>
              <c:f>Sheet2!$A$4:$A$31</c:f>
              <c:strCache>
                <c:ptCount val="27"/>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strCache>
            </c:strRef>
          </c:cat>
          <c:val>
            <c:numRef>
              <c:f>Sheet2!$D$4:$D$31</c:f>
              <c:numCache>
                <c:formatCode>0%</c:formatCode>
                <c:ptCount val="27"/>
                <c:pt idx="0">
                  <c:v>0.30127556185462656</c:v>
                </c:pt>
                <c:pt idx="1">
                  <c:v>0.45857896369841761</c:v>
                </c:pt>
                <c:pt idx="2">
                  <c:v>0.37959558823529421</c:v>
                </c:pt>
                <c:pt idx="3">
                  <c:v>0.55089169204001764</c:v>
                </c:pt>
                <c:pt idx="4">
                  <c:v>0.42932929139825693</c:v>
                </c:pt>
                <c:pt idx="5">
                  <c:v>0.51923731699012665</c:v>
                </c:pt>
                <c:pt idx="6">
                  <c:v>0.28842580969118747</c:v>
                </c:pt>
                <c:pt idx="7">
                  <c:v>0.24315852323614259</c:v>
                </c:pt>
                <c:pt idx="8">
                  <c:v>0.19511053924435634</c:v>
                </c:pt>
                <c:pt idx="9">
                  <c:v>0.20830182672026093</c:v>
                </c:pt>
                <c:pt idx="10">
                  <c:v>0.21219487993649533</c:v>
                </c:pt>
                <c:pt idx="11">
                  <c:v>0.12025220985307901</c:v>
                </c:pt>
                <c:pt idx="12">
                  <c:v>0.10558252427184517</c:v>
                </c:pt>
                <c:pt idx="13">
                  <c:v>9.5570769875646597E-2</c:v>
                </c:pt>
                <c:pt idx="14">
                  <c:v>9.9339327879409758E-2</c:v>
                </c:pt>
                <c:pt idx="15">
                  <c:v>0.11801539331217178</c:v>
                </c:pt>
                <c:pt idx="16">
                  <c:v>0.14143953934741099</c:v>
                </c:pt>
                <c:pt idx="17">
                  <c:v>9.8594315076340283E-2</c:v>
                </c:pt>
                <c:pt idx="18">
                  <c:v>8.8659064792717096E-2</c:v>
                </c:pt>
                <c:pt idx="19">
                  <c:v>9.2638110368394921E-2</c:v>
                </c:pt>
                <c:pt idx="20">
                  <c:v>9.9015672623708348E-2</c:v>
                </c:pt>
                <c:pt idx="21">
                  <c:v>0.10265356360605615</c:v>
                </c:pt>
                <c:pt idx="22">
                  <c:v>0.14232271551961376</c:v>
                </c:pt>
                <c:pt idx="23">
                  <c:v>0.12920142379697377</c:v>
                </c:pt>
                <c:pt idx="24">
                  <c:v>0.11696982285392218</c:v>
                </c:pt>
                <c:pt idx="25">
                  <c:v>0.12738275340393507</c:v>
                </c:pt>
                <c:pt idx="26">
                  <c:v>0.19269290449992921</c:v>
                </c:pt>
              </c:numCache>
            </c:numRef>
          </c:val>
          <c:smooth val="0"/>
          <c:extLst>
            <c:ext xmlns:c16="http://schemas.microsoft.com/office/drawing/2014/chart" uri="{C3380CC4-5D6E-409C-BE32-E72D297353CC}">
              <c16:uniqueId val="{00000002-4EF2-4BFF-A30C-733977FD3C3B}"/>
            </c:ext>
          </c:extLst>
        </c:ser>
        <c:ser>
          <c:idx val="3"/>
          <c:order val="3"/>
          <c:tx>
            <c:strRef>
              <c:f>Sheet2!$E$3</c:f>
              <c:strCache>
                <c:ptCount val="1"/>
                <c:pt idx="0">
                  <c:v>Proportion of  Other Sales</c:v>
                </c:pt>
              </c:strCache>
            </c:strRef>
          </c:tx>
          <c:spPr>
            <a:ln w="28575" cap="rnd">
              <a:solidFill>
                <a:schemeClr val="tx2">
                  <a:lumMod val="40000"/>
                  <a:lumOff val="60000"/>
                </a:schemeClr>
              </a:solidFill>
              <a:round/>
            </a:ln>
            <a:effectLst/>
          </c:spPr>
          <c:marker>
            <c:symbol val="none"/>
          </c:marker>
          <c:cat>
            <c:strRef>
              <c:f>Sheet2!$A$4:$A$31</c:f>
              <c:strCache>
                <c:ptCount val="27"/>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strCache>
            </c:strRef>
          </c:cat>
          <c:val>
            <c:numRef>
              <c:f>Sheet2!$E$4:$E$31</c:f>
              <c:numCache>
                <c:formatCode>0%</c:formatCode>
                <c:ptCount val="27"/>
                <c:pt idx="0">
                  <c:v>2.8345818991698735E-2</c:v>
                </c:pt>
                <c:pt idx="1">
                  <c:v>2.2959975178405211E-2</c:v>
                </c:pt>
                <c:pt idx="2">
                  <c:v>2.1664915966386564E-2</c:v>
                </c:pt>
                <c:pt idx="3">
                  <c:v>1.9356241844280125E-2</c:v>
                </c:pt>
                <c:pt idx="4">
                  <c:v>2.7788303650372589E-2</c:v>
                </c:pt>
                <c:pt idx="5">
                  <c:v>3.0530019294064181E-2</c:v>
                </c:pt>
                <c:pt idx="6">
                  <c:v>3.8614109967361192E-2</c:v>
                </c:pt>
                <c:pt idx="7">
                  <c:v>4.5427405712011003E-2</c:v>
                </c:pt>
                <c:pt idx="8">
                  <c:v>4.4176706827309085E-2</c:v>
                </c:pt>
                <c:pt idx="9">
                  <c:v>4.2384685796155334E-2</c:v>
                </c:pt>
                <c:pt idx="10">
                  <c:v>6.1867434014685134E-2</c:v>
                </c:pt>
                <c:pt idx="11">
                  <c:v>6.9870576522763003E-2</c:v>
                </c:pt>
                <c:pt idx="12">
                  <c:v>6.9098907766991235E-2</c:v>
                </c:pt>
                <c:pt idx="13">
                  <c:v>7.2684085510689736E-2</c:v>
                </c:pt>
                <c:pt idx="14">
                  <c:v>0.11312519378920496</c:v>
                </c:pt>
                <c:pt idx="15">
                  <c:v>8.9250771839805218E-2</c:v>
                </c:pt>
                <c:pt idx="16">
                  <c:v>0.10658349328215096</c:v>
                </c:pt>
                <c:pt idx="17">
                  <c:v>0.13014449590077032</c:v>
                </c:pt>
                <c:pt idx="18">
                  <c:v>0.12484162762603755</c:v>
                </c:pt>
                <c:pt idx="19">
                  <c:v>0.11432511015857125</c:v>
                </c:pt>
                <c:pt idx="20">
                  <c:v>0.10146399960027377</c:v>
                </c:pt>
                <c:pt idx="21">
                  <c:v>0.10955399197534464</c:v>
                </c:pt>
                <c:pt idx="22">
                  <c:v>0.11046927435770497</c:v>
                </c:pt>
                <c:pt idx="23">
                  <c:v>0.11501779746216349</c:v>
                </c:pt>
                <c:pt idx="24">
                  <c:v>0.12539687249636536</c:v>
                </c:pt>
                <c:pt idx="25">
                  <c:v>0.12326021180030398</c:v>
                </c:pt>
                <c:pt idx="26">
                  <c:v>0.12653406686415569</c:v>
                </c:pt>
              </c:numCache>
            </c:numRef>
          </c:val>
          <c:smooth val="0"/>
          <c:extLst>
            <c:ext xmlns:c16="http://schemas.microsoft.com/office/drawing/2014/chart" uri="{C3380CC4-5D6E-409C-BE32-E72D297353CC}">
              <c16:uniqueId val="{00000003-4EF2-4BFF-A30C-733977FD3C3B}"/>
            </c:ext>
          </c:extLst>
        </c:ser>
        <c:dLbls>
          <c:showLegendKey val="0"/>
          <c:showVal val="0"/>
          <c:showCatName val="0"/>
          <c:showSerName val="0"/>
          <c:showPercent val="0"/>
          <c:showBubbleSize val="0"/>
        </c:dLbls>
        <c:smooth val="0"/>
        <c:axId val="1949678783"/>
        <c:axId val="1949682527"/>
      </c:lineChart>
      <c:catAx>
        <c:axId val="194967878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Years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49682527"/>
        <c:crosses val="autoZero"/>
        <c:auto val="1"/>
        <c:lblAlgn val="ctr"/>
        <c:lblOffset val="100"/>
        <c:noMultiLvlLbl val="0"/>
      </c:catAx>
      <c:valAx>
        <c:axId val="194968252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Sales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49678783"/>
        <c:crosses val="autoZero"/>
        <c:crossBetween val="between"/>
      </c:valAx>
      <c:spPr>
        <a:noFill/>
        <a:ln>
          <a:noFill/>
        </a:ln>
        <a:effectLst/>
      </c:spPr>
    </c:plotArea>
    <c:legend>
      <c:legendPos val="r"/>
      <c:layout>
        <c:manualLayout>
          <c:xMode val="edge"/>
          <c:yMode val="edge"/>
          <c:x val="0.73034041678525119"/>
          <c:y val="0.38581430337001038"/>
          <c:w val="0.25560335831515035"/>
          <c:h val="0.22837111806498289"/>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4">
        <a:lumMod val="20000"/>
        <a:lumOff val="80000"/>
      </a:schemeClr>
    </a:soli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[FP1.10.xlsx]slide 6!PivotTable1</c:name>
    <c:fmtId val="33"/>
  </c:pivotSource>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600" dirty="0"/>
              <a:t>Global Game Sales by Genre in 2016 </a:t>
            </a:r>
          </a:p>
        </c:rich>
      </c:tx>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3.9192142222099983E-2"/>
          <c:y val="2.239845775183914E-2"/>
          <c:w val="0.95874177091877755"/>
          <c:h val="0.72492216273013999"/>
        </c:manualLayout>
      </c:layout>
      <c:bar3DChart>
        <c:barDir val="col"/>
        <c:grouping val="stacked"/>
        <c:varyColors val="0"/>
        <c:ser>
          <c:idx val="0"/>
          <c:order val="0"/>
          <c:tx>
            <c:strRef>
              <c:f>'slide 6'!$B$3</c:f>
              <c:strCache>
                <c:ptCount val="1"/>
                <c:pt idx="0">
                  <c:v>Sum of EU_Sales</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'slide 6'!$A$4:$A$16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'slide 6'!$B$4:$B$16</c:f>
              <c:numCache>
                <c:formatCode>General</c:formatCode>
                <c:ptCount val="11"/>
                <c:pt idx="0">
                  <c:v>6.36</c:v>
                </c:pt>
                <c:pt idx="1">
                  <c:v>0.38999999999999996</c:v>
                </c:pt>
                <c:pt idx="2">
                  <c:v>1.1499999999999999</c:v>
                </c:pt>
                <c:pt idx="3">
                  <c:v>0.09</c:v>
                </c:pt>
                <c:pt idx="4">
                  <c:v>0.87</c:v>
                </c:pt>
                <c:pt idx="5">
                  <c:v>1.1400000000000001</c:v>
                </c:pt>
                <c:pt idx="6">
                  <c:v>1.2899999999999998</c:v>
                </c:pt>
                <c:pt idx="7">
                  <c:v>7.6999999999999993</c:v>
                </c:pt>
                <c:pt idx="8">
                  <c:v>9.0000000000000011E-2</c:v>
                </c:pt>
                <c:pt idx="9">
                  <c:v>7.3599999999999994</c:v>
                </c:pt>
                <c:pt idx="10">
                  <c:v>0.32</c:v>
                </c:pt>
              </c:numCache>
            </c:numRef>
          </c:val>
          <c:extLst>
            <c:ext xmlns:c16="http://schemas.microsoft.com/office/drawing/2014/chart" uri="{C3380CC4-5D6E-409C-BE32-E72D297353CC}">
              <c16:uniqueId val="{00000000-03FA-4D23-9F99-475D59743FFB}"/>
            </c:ext>
          </c:extLst>
        </c:ser>
        <c:ser>
          <c:idx val="1"/>
          <c:order val="1"/>
          <c:tx>
            <c:strRef>
              <c:f>'slide 6'!$C$3</c:f>
              <c:strCache>
                <c:ptCount val="1"/>
                <c:pt idx="0">
                  <c:v>Sum of JP_Sales</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'slide 6'!$A$4:$A$16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'slide 6'!$C$4:$C$16</c:f>
              <c:numCache>
                <c:formatCode>General</c:formatCode>
                <c:ptCount val="11"/>
                <c:pt idx="0">
                  <c:v>5.79</c:v>
                </c:pt>
                <c:pt idx="1">
                  <c:v>0.93</c:v>
                </c:pt>
                <c:pt idx="2">
                  <c:v>0.64000000000000012</c:v>
                </c:pt>
                <c:pt idx="3">
                  <c:v>0.80999999999999994</c:v>
                </c:pt>
                <c:pt idx="4">
                  <c:v>0.11000000000000001</c:v>
                </c:pt>
                <c:pt idx="5">
                  <c:v>0.01</c:v>
                </c:pt>
                <c:pt idx="6">
                  <c:v>3.6299999999999994</c:v>
                </c:pt>
                <c:pt idx="7">
                  <c:v>0.6100000000000001</c:v>
                </c:pt>
                <c:pt idx="8">
                  <c:v>0.3</c:v>
                </c:pt>
                <c:pt idx="9">
                  <c:v>0.78</c:v>
                </c:pt>
                <c:pt idx="10">
                  <c:v>0.05</c:v>
                </c:pt>
              </c:numCache>
            </c:numRef>
          </c:val>
          <c:extLst>
            <c:ext xmlns:c16="http://schemas.microsoft.com/office/drawing/2014/chart" uri="{C3380CC4-5D6E-409C-BE32-E72D297353CC}">
              <c16:uniqueId val="{00000011-03FA-4D23-9F99-475D59743FFB}"/>
            </c:ext>
          </c:extLst>
        </c:ser>
        <c:ser>
          <c:idx val="2"/>
          <c:order val="2"/>
          <c:tx>
            <c:strRef>
              <c:f>'slide 6'!$D$3</c:f>
              <c:strCache>
                <c:ptCount val="1"/>
                <c:pt idx="0">
                  <c:v>Sum of Other_Sales</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'slide 6'!$A$4:$A$16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'slide 6'!$D$4:$D$16</c:f>
              <c:numCache>
                <c:formatCode>General</c:formatCode>
                <c:ptCount val="11"/>
                <c:pt idx="0">
                  <c:v>2.2300000000000009</c:v>
                </c:pt>
                <c:pt idx="1">
                  <c:v>0.25</c:v>
                </c:pt>
                <c:pt idx="2">
                  <c:v>0.51</c:v>
                </c:pt>
                <c:pt idx="3">
                  <c:v>0.23</c:v>
                </c:pt>
                <c:pt idx="4">
                  <c:v>0.39</c:v>
                </c:pt>
                <c:pt idx="5">
                  <c:v>0.18999999999999997</c:v>
                </c:pt>
                <c:pt idx="6">
                  <c:v>0.69000000000000006</c:v>
                </c:pt>
                <c:pt idx="7">
                  <c:v>2.42</c:v>
                </c:pt>
                <c:pt idx="8">
                  <c:v>0.05</c:v>
                </c:pt>
                <c:pt idx="9">
                  <c:v>1.9200000000000002</c:v>
                </c:pt>
                <c:pt idx="10">
                  <c:v>9.0000000000000011E-2</c:v>
                </c:pt>
              </c:numCache>
            </c:numRef>
          </c:val>
          <c:extLst>
            <c:ext xmlns:c16="http://schemas.microsoft.com/office/drawing/2014/chart" uri="{C3380CC4-5D6E-409C-BE32-E72D297353CC}">
              <c16:uniqueId val="{00000012-03FA-4D23-9F99-475D59743FFB}"/>
            </c:ext>
          </c:extLst>
        </c:ser>
        <c:ser>
          <c:idx val="3"/>
          <c:order val="3"/>
          <c:tx>
            <c:strRef>
              <c:f>'slide 6'!$E$3</c:f>
              <c:strCache>
                <c:ptCount val="1"/>
                <c:pt idx="0">
                  <c:v>Sum of NA_Sales</c:v>
                </c:pt>
              </c:strCache>
            </c:strRef>
          </c:tx>
          <c:spPr>
            <a:solidFill>
              <a:schemeClr val="accent4"/>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'slide 6'!$A$4:$A$16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'slide 6'!$E$4:$E$16</c:f>
              <c:numCache>
                <c:formatCode>General</c:formatCode>
                <c:ptCount val="11"/>
                <c:pt idx="0">
                  <c:v>5.870000000000001</c:v>
                </c:pt>
                <c:pt idx="1">
                  <c:v>0.34</c:v>
                </c:pt>
                <c:pt idx="2">
                  <c:v>1.5999999999999999</c:v>
                </c:pt>
                <c:pt idx="3">
                  <c:v>0.22</c:v>
                </c:pt>
                <c:pt idx="4">
                  <c:v>0.79</c:v>
                </c:pt>
                <c:pt idx="5">
                  <c:v>0.33</c:v>
                </c:pt>
                <c:pt idx="6">
                  <c:v>1.3900000000000001</c:v>
                </c:pt>
                <c:pt idx="7">
                  <c:v>7.44</c:v>
                </c:pt>
                <c:pt idx="8">
                  <c:v>0</c:v>
                </c:pt>
                <c:pt idx="9">
                  <c:v>4.57</c:v>
                </c:pt>
                <c:pt idx="10">
                  <c:v>0.11</c:v>
                </c:pt>
              </c:numCache>
            </c:numRef>
          </c:val>
          <c:extLst>
            <c:ext xmlns:c16="http://schemas.microsoft.com/office/drawing/2014/chart" uri="{C3380CC4-5D6E-409C-BE32-E72D297353CC}">
              <c16:uniqueId val="{00000013-03FA-4D23-9F99-475D59743FFB}"/>
            </c:ext>
          </c:extLst>
        </c:ser>
        <c:dLbls>
          <c:showLegendKey val="0"/>
          <c:showVal val="1"/>
          <c:showCatName val="0"/>
          <c:showSerName val="0"/>
          <c:showPercent val="0"/>
          <c:showBubbleSize val="0"/>
        </c:dLbls>
        <c:gapWidth val="150"/>
        <c:shape val="box"/>
        <c:axId val="682228720"/>
        <c:axId val="682229136"/>
        <c:axId val="0"/>
      </c:bar3DChart>
      <c:catAx>
        <c:axId val="68222872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Genre</a:t>
                </a:r>
              </a:p>
            </c:rich>
          </c:tx>
          <c:layout>
            <c:manualLayout>
              <c:xMode val="edge"/>
              <c:yMode val="edge"/>
              <c:x val="0.36762750296983893"/>
              <c:y val="0.9297033809407117"/>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682229136"/>
        <c:crosses val="autoZero"/>
        <c:auto val="1"/>
        <c:lblAlgn val="ctr"/>
        <c:lblOffset val="100"/>
        <c:noMultiLvlLbl val="0"/>
      </c:catAx>
      <c:valAx>
        <c:axId val="6822291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r>
                  <a:rPr lang="en-US" sz="1400" b="1" dirty="0"/>
                  <a:t>Sales</a:t>
                </a:r>
              </a:p>
            </c:rich>
          </c:tx>
          <c:layout>
            <c:manualLayout>
              <c:xMode val="edge"/>
              <c:yMode val="edge"/>
              <c:x val="4.2978174932578217E-2"/>
              <c:y val="0.35904935114258907"/>
            </c:manualLayout>
          </c:layout>
          <c:overlay val="0"/>
          <c:spPr>
            <a:noFill/>
            <a:ln>
              <a:noFill/>
            </a:ln>
            <a:effectLst/>
          </c:spPr>
          <c:txPr>
            <a:bodyPr rot="-54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82228720"/>
        <c:crosses val="autoZero"/>
        <c:crossBetween val="between"/>
      </c:valAx>
      <c:spPr>
        <a:noFill/>
        <a:ln>
          <a:noFill/>
        </a:ln>
        <a:effectLst/>
      </c:spPr>
    </c:plotArea>
    <c:legend>
      <c:legendPos val="r"/>
      <c:layout>
        <c:manualLayout>
          <c:xMode val="edge"/>
          <c:yMode val="edge"/>
          <c:x val="0.23868411086866356"/>
          <c:y val="0.19482523196916832"/>
          <c:w val="0.26914544594148382"/>
          <c:h val="0.23620415931341004"/>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600" dirty="0"/>
              <a:t>European Sales since 1990</a:t>
            </a:r>
          </a:p>
        </c:rich>
      </c:tx>
      <c:layout>
        <c:manualLayout>
          <c:xMode val="edge"/>
          <c:yMode val="edge"/>
          <c:x val="0.30453047239737679"/>
          <c:y val="2.7454057688108935E-2"/>
        </c:manualLayout>
      </c:layout>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9714653948102737"/>
          <c:y val="0.10170187587608201"/>
          <c:w val="0.75622459178157009"/>
          <c:h val="0.66320174709179436"/>
        </c:manualLayout>
      </c:layout>
      <c:barChart>
        <c:barDir val="bar"/>
        <c:grouping val="clustered"/>
        <c:varyColors val="0"/>
        <c:ser>
          <c:idx val="0"/>
          <c:order val="0"/>
          <c:tx>
            <c:strRef>
              <c:f>Sheet1!$B$17</c:f>
              <c:strCache>
                <c:ptCount val="1"/>
                <c:pt idx="0">
                  <c:v>1990-2015</c:v>
                </c:pt>
              </c:strCache>
            </c:strRef>
          </c:tx>
          <c:spPr>
            <a:solidFill>
              <a:schemeClr val="accent1"/>
            </a:solidFill>
            <a:ln>
              <a:noFill/>
            </a:ln>
            <a:effectLst/>
          </c:spPr>
          <c:invertIfNegative val="0"/>
          <c:cat>
            <c:strRef>
              <c:f>Sheet1!$A$18:$A$27</c:f>
              <c:strCache>
                <c:ptCount val="10"/>
                <c:pt idx="0">
                  <c:v>Action</c:v>
                </c:pt>
                <c:pt idx="1">
                  <c:v>Adventure</c:v>
                </c:pt>
                <c:pt idx="2">
                  <c:v>Fighting</c:v>
                </c:pt>
                <c:pt idx="3">
                  <c:v>Platform</c:v>
                </c:pt>
                <c:pt idx="4">
                  <c:v>Racing</c:v>
                </c:pt>
                <c:pt idx="5">
                  <c:v>Role-Playing</c:v>
                </c:pt>
                <c:pt idx="6">
                  <c:v>Shooter</c:v>
                </c:pt>
                <c:pt idx="7">
                  <c:v>Simulation</c:v>
                </c:pt>
                <c:pt idx="8">
                  <c:v>Sports</c:v>
                </c:pt>
                <c:pt idx="9">
                  <c:v>Strategy</c:v>
                </c:pt>
              </c:strCache>
            </c:strRef>
          </c:cat>
          <c:val>
            <c:numRef>
              <c:f>Sheet1!$B$18:$B$27</c:f>
              <c:numCache>
                <c:formatCode>General</c:formatCode>
                <c:ptCount val="10"/>
                <c:pt idx="0">
                  <c:v>20.233199999999606</c:v>
                </c:pt>
                <c:pt idx="1">
                  <c:v>2.5136000000000007</c:v>
                </c:pt>
                <c:pt idx="2">
                  <c:v>3.9540000000000077</c:v>
                </c:pt>
                <c:pt idx="3">
                  <c:v>7.9920000000000009</c:v>
                </c:pt>
                <c:pt idx="4">
                  <c:v>9.4071999999999996</c:v>
                </c:pt>
                <c:pt idx="5">
                  <c:v>7.4516</c:v>
                </c:pt>
                <c:pt idx="6">
                  <c:v>12.109999999999879</c:v>
                </c:pt>
                <c:pt idx="7">
                  <c:v>4.5244</c:v>
                </c:pt>
                <c:pt idx="8">
                  <c:v>14.559199999999839</c:v>
                </c:pt>
                <c:pt idx="9">
                  <c:v>1.7848000000000039</c:v>
                </c:pt>
              </c:numCache>
            </c:numRef>
          </c:val>
          <c:extLst>
            <c:ext xmlns:c16="http://schemas.microsoft.com/office/drawing/2014/chart" uri="{C3380CC4-5D6E-409C-BE32-E72D297353CC}">
              <c16:uniqueId val="{00000000-922A-49F7-B05E-92DDF224C55A}"/>
            </c:ext>
          </c:extLst>
        </c:ser>
        <c:ser>
          <c:idx val="1"/>
          <c:order val="1"/>
          <c:tx>
            <c:strRef>
              <c:f>Sheet1!$C$17</c:f>
              <c:strCache>
                <c:ptCount val="1"/>
                <c:pt idx="0">
                  <c:v>2016</c:v>
                </c:pt>
              </c:strCache>
            </c:strRef>
          </c:tx>
          <c:spPr>
            <a:solidFill>
              <a:schemeClr val="accent2"/>
            </a:solidFill>
            <a:ln>
              <a:noFill/>
            </a:ln>
            <a:effectLst/>
          </c:spPr>
          <c:invertIfNegative val="0"/>
          <c:cat>
            <c:strRef>
              <c:f>Sheet1!$A$18:$A$27</c:f>
              <c:strCache>
                <c:ptCount val="10"/>
                <c:pt idx="0">
                  <c:v>Action</c:v>
                </c:pt>
                <c:pt idx="1">
                  <c:v>Adventure</c:v>
                </c:pt>
                <c:pt idx="2">
                  <c:v>Fighting</c:v>
                </c:pt>
                <c:pt idx="3">
                  <c:v>Platform</c:v>
                </c:pt>
                <c:pt idx="4">
                  <c:v>Racing</c:v>
                </c:pt>
                <c:pt idx="5">
                  <c:v>Role-Playing</c:v>
                </c:pt>
                <c:pt idx="6">
                  <c:v>Shooter</c:v>
                </c:pt>
                <c:pt idx="7">
                  <c:v>Simulation</c:v>
                </c:pt>
                <c:pt idx="8">
                  <c:v>Sports</c:v>
                </c:pt>
                <c:pt idx="9">
                  <c:v>Strategy</c:v>
                </c:pt>
              </c:strCache>
            </c:strRef>
          </c:cat>
          <c:val>
            <c:numRef>
              <c:f>Sheet1!$C$18:$C$27</c:f>
              <c:numCache>
                <c:formatCode>General</c:formatCode>
                <c:ptCount val="10"/>
                <c:pt idx="0">
                  <c:v>6.3599999999999959</c:v>
                </c:pt>
                <c:pt idx="1">
                  <c:v>0.39</c:v>
                </c:pt>
                <c:pt idx="2">
                  <c:v>1.1500000000000001</c:v>
                </c:pt>
                <c:pt idx="3">
                  <c:v>0.87000000000000011</c:v>
                </c:pt>
                <c:pt idx="4">
                  <c:v>1.1400000000000001</c:v>
                </c:pt>
                <c:pt idx="5">
                  <c:v>1.2900000000000005</c:v>
                </c:pt>
                <c:pt idx="6">
                  <c:v>7.6999999999999993</c:v>
                </c:pt>
                <c:pt idx="7">
                  <c:v>9.0000000000000011E-2</c:v>
                </c:pt>
                <c:pt idx="8">
                  <c:v>7.3599999999999968</c:v>
                </c:pt>
                <c:pt idx="9">
                  <c:v>0.32</c:v>
                </c:pt>
              </c:numCache>
            </c:numRef>
          </c:val>
          <c:extLst>
            <c:ext xmlns:c16="http://schemas.microsoft.com/office/drawing/2014/chart" uri="{C3380CC4-5D6E-409C-BE32-E72D297353CC}">
              <c16:uniqueId val="{00000001-922A-49F7-B05E-92DDF224C55A}"/>
            </c:ext>
          </c:extLst>
        </c:ser>
        <c:dLbls>
          <c:showLegendKey val="0"/>
          <c:showVal val="0"/>
          <c:showCatName val="0"/>
          <c:showSerName val="0"/>
          <c:showPercent val="0"/>
          <c:showBubbleSize val="0"/>
        </c:dLbls>
        <c:gapWidth val="182"/>
        <c:axId val="871920784"/>
        <c:axId val="871921200"/>
      </c:barChart>
      <c:catAx>
        <c:axId val="871920784"/>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Genres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71921200"/>
        <c:crosses val="autoZero"/>
        <c:auto val="1"/>
        <c:lblAlgn val="ctr"/>
        <c:lblOffset val="100"/>
        <c:noMultiLvlLbl val="0"/>
      </c:catAx>
      <c:valAx>
        <c:axId val="87192120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dirty="0"/>
                  <a:t>Sales(in</a:t>
                </a:r>
                <a:r>
                  <a:rPr lang="en-US" sz="1400" baseline="0" dirty="0"/>
                  <a:t> millions)</a:t>
                </a:r>
                <a:endParaRPr lang="en-US" sz="1400" dirty="0"/>
              </a:p>
            </c:rich>
          </c:tx>
          <c:layout>
            <c:manualLayout>
              <c:xMode val="edge"/>
              <c:yMode val="edge"/>
              <c:x val="0.21772326982961188"/>
              <c:y val="0.8547280390900557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71920784"/>
        <c:crosses val="autoZero"/>
        <c:crossBetween val="between"/>
      </c:valAx>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plotArea>
    <c:legend>
      <c:legendPos val="b"/>
      <c:layout>
        <c:manualLayout>
          <c:xMode val="edge"/>
          <c:yMode val="edge"/>
          <c:x val="0.49092897193188234"/>
          <c:y val="0.85597213585280207"/>
          <c:w val="0.3512684170840697"/>
          <c:h val="0.10571315329693184"/>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[vgsales_clean1.8.xlsx]Sheet4!PivotTable9</c:name>
    <c:fmtId val="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Platform</a:t>
            </a:r>
            <a:r>
              <a:rPr lang="en-US" baseline="0"/>
              <a:t> Sales per Region 2016</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5054675542606353E-2"/>
          <c:y val="0.13013558582272433"/>
          <c:w val="0.71631230522414202"/>
          <c:h val="0.79116882745191175"/>
        </c:manualLayout>
      </c:layout>
      <c:barChart>
        <c:barDir val="col"/>
        <c:grouping val="clustered"/>
        <c:varyColors val="0"/>
        <c:ser>
          <c:idx val="0"/>
          <c:order val="0"/>
          <c:tx>
            <c:strRef>
              <c:f>Sheet4!$B$3</c:f>
              <c:strCache>
                <c:ptCount val="1"/>
                <c:pt idx="0">
                  <c:v>Sum of NA_Sales</c:v>
                </c:pt>
              </c:strCache>
            </c:strRef>
          </c:tx>
          <c:spPr>
            <a:solidFill>
              <a:schemeClr val="accent1"/>
            </a:solidFill>
            <a:ln>
              <a:noFill/>
            </a:ln>
            <a:effectLst/>
          </c:spPr>
          <c:invertIfNegative val="0"/>
          <c:cat>
            <c:strRef>
              <c:f>Sheet4!$A$4:$A$12</c:f>
              <c:strCache>
                <c:ptCount val="8"/>
                <c:pt idx="0">
                  <c:v>3DS</c:v>
                </c:pt>
                <c:pt idx="1">
                  <c:v>PC</c:v>
                </c:pt>
                <c:pt idx="2">
                  <c:v>PS3</c:v>
                </c:pt>
                <c:pt idx="3">
                  <c:v>PS4</c:v>
                </c:pt>
                <c:pt idx="4">
                  <c:v>PSV</c:v>
                </c:pt>
                <c:pt idx="5">
                  <c:v>WiiU</c:v>
                </c:pt>
                <c:pt idx="6">
                  <c:v>X360</c:v>
                </c:pt>
                <c:pt idx="7">
                  <c:v>XOne</c:v>
                </c:pt>
              </c:strCache>
            </c:strRef>
          </c:cat>
          <c:val>
            <c:numRef>
              <c:f>Sheet4!$B$4:$B$12</c:f>
              <c:numCache>
                <c:formatCode>General</c:formatCode>
                <c:ptCount val="8"/>
                <c:pt idx="0">
                  <c:v>0.83000000000000007</c:v>
                </c:pt>
                <c:pt idx="1">
                  <c:v>0.84000000000000008</c:v>
                </c:pt>
                <c:pt idx="2">
                  <c:v>0.4</c:v>
                </c:pt>
                <c:pt idx="3">
                  <c:v>11.86</c:v>
                </c:pt>
                <c:pt idx="4">
                  <c:v>0.19</c:v>
                </c:pt>
                <c:pt idx="5">
                  <c:v>1.49</c:v>
                </c:pt>
                <c:pt idx="6">
                  <c:v>0.36</c:v>
                </c:pt>
                <c:pt idx="7">
                  <c:v>6.6899999999999995</c:v>
                </c:pt>
              </c:numCache>
            </c:numRef>
          </c:val>
          <c:extLst>
            <c:ext xmlns:c16="http://schemas.microsoft.com/office/drawing/2014/chart" uri="{C3380CC4-5D6E-409C-BE32-E72D297353CC}">
              <c16:uniqueId val="{00000000-A1EE-461D-AD11-6B298163B128}"/>
            </c:ext>
          </c:extLst>
        </c:ser>
        <c:ser>
          <c:idx val="1"/>
          <c:order val="1"/>
          <c:tx>
            <c:strRef>
              <c:f>Sheet4!$C$3</c:f>
              <c:strCache>
                <c:ptCount val="1"/>
                <c:pt idx="0">
                  <c:v>Sum of EU_Sales</c:v>
                </c:pt>
              </c:strCache>
            </c:strRef>
          </c:tx>
          <c:spPr>
            <a:solidFill>
              <a:schemeClr val="accent3"/>
            </a:solidFill>
            <a:ln>
              <a:noFill/>
            </a:ln>
            <a:effectLst/>
          </c:spPr>
          <c:invertIfNegative val="0"/>
          <c:cat>
            <c:strRef>
              <c:f>Sheet4!$A$4:$A$12</c:f>
              <c:strCache>
                <c:ptCount val="8"/>
                <c:pt idx="0">
                  <c:v>3DS</c:v>
                </c:pt>
                <c:pt idx="1">
                  <c:v>PC</c:v>
                </c:pt>
                <c:pt idx="2">
                  <c:v>PS3</c:v>
                </c:pt>
                <c:pt idx="3">
                  <c:v>PS4</c:v>
                </c:pt>
                <c:pt idx="4">
                  <c:v>PSV</c:v>
                </c:pt>
                <c:pt idx="5">
                  <c:v>WiiU</c:v>
                </c:pt>
                <c:pt idx="6">
                  <c:v>X360</c:v>
                </c:pt>
                <c:pt idx="7">
                  <c:v>XOne</c:v>
                </c:pt>
              </c:strCache>
            </c:strRef>
          </c:cat>
          <c:val>
            <c:numRef>
              <c:f>Sheet4!$C$4:$C$12</c:f>
              <c:numCache>
                <c:formatCode>General</c:formatCode>
                <c:ptCount val="8"/>
                <c:pt idx="0">
                  <c:v>0.56999999999999995</c:v>
                </c:pt>
                <c:pt idx="1">
                  <c:v>1.59</c:v>
                </c:pt>
                <c:pt idx="2">
                  <c:v>0.8</c:v>
                </c:pt>
                <c:pt idx="3">
                  <c:v>17.480000000000004</c:v>
                </c:pt>
                <c:pt idx="4">
                  <c:v>0.3</c:v>
                </c:pt>
                <c:pt idx="5">
                  <c:v>0.99</c:v>
                </c:pt>
                <c:pt idx="6">
                  <c:v>0.4</c:v>
                </c:pt>
                <c:pt idx="7">
                  <c:v>4.63</c:v>
                </c:pt>
              </c:numCache>
            </c:numRef>
          </c:val>
          <c:extLst>
            <c:ext xmlns:c16="http://schemas.microsoft.com/office/drawing/2014/chart" uri="{C3380CC4-5D6E-409C-BE32-E72D297353CC}">
              <c16:uniqueId val="{00000001-A1EE-461D-AD11-6B298163B128}"/>
            </c:ext>
          </c:extLst>
        </c:ser>
        <c:ser>
          <c:idx val="2"/>
          <c:order val="2"/>
          <c:tx>
            <c:strRef>
              <c:f>Sheet4!$D$3</c:f>
              <c:strCache>
                <c:ptCount val="1"/>
                <c:pt idx="0">
                  <c:v>Sum of JP_Sales</c:v>
                </c:pt>
              </c:strCache>
            </c:strRef>
          </c:tx>
          <c:spPr>
            <a:solidFill>
              <a:schemeClr val="accent5"/>
            </a:solidFill>
            <a:ln>
              <a:noFill/>
            </a:ln>
            <a:effectLst/>
          </c:spPr>
          <c:invertIfNegative val="0"/>
          <c:cat>
            <c:strRef>
              <c:f>Sheet4!$A$4:$A$12</c:f>
              <c:strCache>
                <c:ptCount val="8"/>
                <c:pt idx="0">
                  <c:v>3DS</c:v>
                </c:pt>
                <c:pt idx="1">
                  <c:v>PC</c:v>
                </c:pt>
                <c:pt idx="2">
                  <c:v>PS3</c:v>
                </c:pt>
                <c:pt idx="3">
                  <c:v>PS4</c:v>
                </c:pt>
                <c:pt idx="4">
                  <c:v>PSV</c:v>
                </c:pt>
                <c:pt idx="5">
                  <c:v>WiiU</c:v>
                </c:pt>
                <c:pt idx="6">
                  <c:v>X360</c:v>
                </c:pt>
                <c:pt idx="7">
                  <c:v>XOne</c:v>
                </c:pt>
              </c:strCache>
            </c:strRef>
          </c:cat>
          <c:val>
            <c:numRef>
              <c:f>Sheet4!$D$4:$D$12</c:f>
              <c:numCache>
                <c:formatCode>General</c:formatCode>
                <c:ptCount val="8"/>
                <c:pt idx="0">
                  <c:v>4.99</c:v>
                </c:pt>
                <c:pt idx="1">
                  <c:v>0</c:v>
                </c:pt>
                <c:pt idx="2">
                  <c:v>1.1300000000000001</c:v>
                </c:pt>
                <c:pt idx="3">
                  <c:v>4.2299999999999986</c:v>
                </c:pt>
                <c:pt idx="4">
                  <c:v>2.7500000000000004</c:v>
                </c:pt>
                <c:pt idx="5">
                  <c:v>0.55000000000000004</c:v>
                </c:pt>
                <c:pt idx="6">
                  <c:v>0</c:v>
                </c:pt>
                <c:pt idx="7">
                  <c:v>0.01</c:v>
                </c:pt>
              </c:numCache>
            </c:numRef>
          </c:val>
          <c:extLst>
            <c:ext xmlns:c16="http://schemas.microsoft.com/office/drawing/2014/chart" uri="{C3380CC4-5D6E-409C-BE32-E72D297353CC}">
              <c16:uniqueId val="{00000002-A1EE-461D-AD11-6B298163B128}"/>
            </c:ext>
          </c:extLst>
        </c:ser>
        <c:ser>
          <c:idx val="3"/>
          <c:order val="3"/>
          <c:tx>
            <c:strRef>
              <c:f>Sheet4!$E$3</c:f>
              <c:strCache>
                <c:ptCount val="1"/>
                <c:pt idx="0">
                  <c:v>Sum of Other_Sales</c:v>
                </c:pt>
              </c:strCache>
            </c:strRef>
          </c:tx>
          <c:spPr>
            <a:solidFill>
              <a:schemeClr val="bg2">
                <a:lumMod val="50000"/>
              </a:schemeClr>
            </a:solidFill>
            <a:ln>
              <a:noFill/>
            </a:ln>
            <a:effectLst/>
          </c:spPr>
          <c:invertIfNegative val="0"/>
          <c:cat>
            <c:strRef>
              <c:f>Sheet4!$A$4:$A$12</c:f>
              <c:strCache>
                <c:ptCount val="8"/>
                <c:pt idx="0">
                  <c:v>3DS</c:v>
                </c:pt>
                <c:pt idx="1">
                  <c:v>PC</c:v>
                </c:pt>
                <c:pt idx="2">
                  <c:v>PS3</c:v>
                </c:pt>
                <c:pt idx="3">
                  <c:v>PS4</c:v>
                </c:pt>
                <c:pt idx="4">
                  <c:v>PSV</c:v>
                </c:pt>
                <c:pt idx="5">
                  <c:v>WiiU</c:v>
                </c:pt>
                <c:pt idx="6">
                  <c:v>X360</c:v>
                </c:pt>
                <c:pt idx="7">
                  <c:v>XOne</c:v>
                </c:pt>
              </c:strCache>
            </c:strRef>
          </c:cat>
          <c:val>
            <c:numRef>
              <c:f>Sheet4!$E$4:$E$12</c:f>
              <c:numCache>
                <c:formatCode>General</c:formatCode>
                <c:ptCount val="8"/>
                <c:pt idx="0">
                  <c:v>1.3400000000000005</c:v>
                </c:pt>
                <c:pt idx="1">
                  <c:v>0.17</c:v>
                </c:pt>
                <c:pt idx="2">
                  <c:v>0.22000000000000003</c:v>
                </c:pt>
                <c:pt idx="3">
                  <c:v>5.73</c:v>
                </c:pt>
                <c:pt idx="4">
                  <c:v>0.14000000000000001</c:v>
                </c:pt>
                <c:pt idx="5">
                  <c:v>0.25</c:v>
                </c:pt>
                <c:pt idx="6">
                  <c:v>7.0000000000000007E-2</c:v>
                </c:pt>
                <c:pt idx="7">
                  <c:v>1.0499999999999998</c:v>
                </c:pt>
              </c:numCache>
            </c:numRef>
          </c:val>
          <c:extLst>
            <c:ext xmlns:c16="http://schemas.microsoft.com/office/drawing/2014/chart" uri="{C3380CC4-5D6E-409C-BE32-E72D297353CC}">
              <c16:uniqueId val="{00000003-A1EE-461D-AD11-6B298163B128}"/>
            </c:ext>
          </c:extLst>
        </c:ser>
        <c:dLbls>
          <c:showLegendKey val="0"/>
          <c:showVal val="0"/>
          <c:showCatName val="0"/>
          <c:showSerName val="0"/>
          <c:showPercent val="0"/>
          <c:showBubbleSize val="0"/>
        </c:dLbls>
        <c:gapWidth val="219"/>
        <c:overlap val="-27"/>
        <c:axId val="1100573392"/>
        <c:axId val="1100571312"/>
      </c:barChart>
      <c:catAx>
        <c:axId val="1100573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0571312"/>
        <c:crosses val="autoZero"/>
        <c:auto val="1"/>
        <c:lblAlgn val="ctr"/>
        <c:lblOffset val="100"/>
        <c:noMultiLvlLbl val="0"/>
      </c:catAx>
      <c:valAx>
        <c:axId val="11005713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057339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[vgsales_clean1.8.xlsx]Sheet5!PivotTable10</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Platform Sales 1990-2015</a:t>
            </a:r>
          </a:p>
        </c:rich>
      </c:tx>
      <c:layout>
        <c:manualLayout>
          <c:xMode val="edge"/>
          <c:yMode val="edge"/>
          <c:x val="0.31223430215698961"/>
          <c:y val="1.917186387204557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6.5593317228789028E-2"/>
          <c:y val="0.12664060936978419"/>
          <c:w val="0.71279942466208113"/>
          <c:h val="0.79466380390485192"/>
        </c:manualLayout>
      </c:layout>
      <c:barChart>
        <c:barDir val="col"/>
        <c:grouping val="clustered"/>
        <c:varyColors val="0"/>
        <c:ser>
          <c:idx val="0"/>
          <c:order val="0"/>
          <c:tx>
            <c:strRef>
              <c:f>Sheet5!$B$3</c:f>
              <c:strCache>
                <c:ptCount val="1"/>
                <c:pt idx="0">
                  <c:v>Sum of NA_Sales</c:v>
                </c:pt>
              </c:strCache>
            </c:strRef>
          </c:tx>
          <c:spPr>
            <a:solidFill>
              <a:schemeClr val="accent1"/>
            </a:solidFill>
            <a:ln>
              <a:noFill/>
            </a:ln>
            <a:effectLst/>
          </c:spPr>
          <c:invertIfNegative val="0"/>
          <c:cat>
            <c:strRef>
              <c:f>Sheet5!$A$4:$A$14</c:f>
              <c:strCache>
                <c:ptCount val="10"/>
                <c:pt idx="0">
                  <c:v>DS</c:v>
                </c:pt>
                <c:pt idx="1">
                  <c:v>GBA</c:v>
                </c:pt>
                <c:pt idx="2">
                  <c:v>GC</c:v>
                </c:pt>
                <c:pt idx="3">
                  <c:v>N64</c:v>
                </c:pt>
                <c:pt idx="4">
                  <c:v>PS</c:v>
                </c:pt>
                <c:pt idx="5">
                  <c:v>PS2</c:v>
                </c:pt>
                <c:pt idx="6">
                  <c:v>PS3</c:v>
                </c:pt>
                <c:pt idx="7">
                  <c:v>Wii</c:v>
                </c:pt>
                <c:pt idx="8">
                  <c:v>X360</c:v>
                </c:pt>
                <c:pt idx="9">
                  <c:v>XB</c:v>
                </c:pt>
              </c:strCache>
            </c:strRef>
          </c:cat>
          <c:val>
            <c:numRef>
              <c:f>Sheet5!$B$4:$B$14</c:f>
              <c:numCache>
                <c:formatCode>General</c:formatCode>
                <c:ptCount val="10"/>
                <c:pt idx="0">
                  <c:v>388.20999999999788</c:v>
                </c:pt>
                <c:pt idx="1">
                  <c:v>184.12000000000037</c:v>
                </c:pt>
                <c:pt idx="2">
                  <c:v>131.90000000000015</c:v>
                </c:pt>
                <c:pt idx="3">
                  <c:v>138.91000000000017</c:v>
                </c:pt>
                <c:pt idx="4">
                  <c:v>334.67999999999796</c:v>
                </c:pt>
                <c:pt idx="5">
                  <c:v>572.89999999999304</c:v>
                </c:pt>
                <c:pt idx="6">
                  <c:v>388.49999999999994</c:v>
                </c:pt>
                <c:pt idx="7">
                  <c:v>497.27999999999929</c:v>
                </c:pt>
                <c:pt idx="8">
                  <c:v>593.96999999999969</c:v>
                </c:pt>
                <c:pt idx="9">
                  <c:v>182.06000000000085</c:v>
                </c:pt>
              </c:numCache>
            </c:numRef>
          </c:val>
          <c:extLst>
            <c:ext xmlns:c16="http://schemas.microsoft.com/office/drawing/2014/chart" uri="{C3380CC4-5D6E-409C-BE32-E72D297353CC}">
              <c16:uniqueId val="{00000000-7774-461A-B97A-5CCBB22A266D}"/>
            </c:ext>
          </c:extLst>
        </c:ser>
        <c:ser>
          <c:idx val="1"/>
          <c:order val="1"/>
          <c:tx>
            <c:strRef>
              <c:f>Sheet5!$C$3</c:f>
              <c:strCache>
                <c:ptCount val="1"/>
                <c:pt idx="0">
                  <c:v>Sum of JP_Sales</c:v>
                </c:pt>
              </c:strCache>
            </c:strRef>
          </c:tx>
          <c:spPr>
            <a:solidFill>
              <a:schemeClr val="accent5"/>
            </a:solidFill>
            <a:ln>
              <a:noFill/>
            </a:ln>
            <a:effectLst/>
          </c:spPr>
          <c:invertIfNegative val="0"/>
          <c:cat>
            <c:strRef>
              <c:f>Sheet5!$A$4:$A$14</c:f>
              <c:strCache>
                <c:ptCount val="10"/>
                <c:pt idx="0">
                  <c:v>DS</c:v>
                </c:pt>
                <c:pt idx="1">
                  <c:v>GBA</c:v>
                </c:pt>
                <c:pt idx="2">
                  <c:v>GC</c:v>
                </c:pt>
                <c:pt idx="3">
                  <c:v>N64</c:v>
                </c:pt>
                <c:pt idx="4">
                  <c:v>PS</c:v>
                </c:pt>
                <c:pt idx="5">
                  <c:v>PS2</c:v>
                </c:pt>
                <c:pt idx="6">
                  <c:v>PS3</c:v>
                </c:pt>
                <c:pt idx="7">
                  <c:v>Wii</c:v>
                </c:pt>
                <c:pt idx="8">
                  <c:v>X360</c:v>
                </c:pt>
                <c:pt idx="9">
                  <c:v>XB</c:v>
                </c:pt>
              </c:strCache>
            </c:strRef>
          </c:cat>
          <c:val>
            <c:numRef>
              <c:f>Sheet5!$C$4:$C$14</c:f>
              <c:numCache>
                <c:formatCode>General</c:formatCode>
                <c:ptCount val="10"/>
                <c:pt idx="0">
                  <c:v>174.76000000000067</c:v>
                </c:pt>
                <c:pt idx="1">
                  <c:v>46.560000000000009</c:v>
                </c:pt>
                <c:pt idx="2">
                  <c:v>21.340000000000003</c:v>
                </c:pt>
                <c:pt idx="3">
                  <c:v>33.76</c:v>
                </c:pt>
                <c:pt idx="4">
                  <c:v>139.73000000000005</c:v>
                </c:pt>
                <c:pt idx="5">
                  <c:v>137.35000000000122</c:v>
                </c:pt>
                <c:pt idx="6">
                  <c:v>77.94999999999996</c:v>
                </c:pt>
                <c:pt idx="7">
                  <c:v>68.279999999999916</c:v>
                </c:pt>
                <c:pt idx="8">
                  <c:v>12.259999999999923</c:v>
                </c:pt>
                <c:pt idx="9">
                  <c:v>1.3800000000000006</c:v>
                </c:pt>
              </c:numCache>
            </c:numRef>
          </c:val>
          <c:extLst>
            <c:ext xmlns:c16="http://schemas.microsoft.com/office/drawing/2014/chart" uri="{C3380CC4-5D6E-409C-BE32-E72D297353CC}">
              <c16:uniqueId val="{00000001-7774-461A-B97A-5CCBB22A266D}"/>
            </c:ext>
          </c:extLst>
        </c:ser>
        <c:ser>
          <c:idx val="2"/>
          <c:order val="2"/>
          <c:tx>
            <c:strRef>
              <c:f>Sheet5!$D$3</c:f>
              <c:strCache>
                <c:ptCount val="1"/>
                <c:pt idx="0">
                  <c:v>Sum of EU_Sales</c:v>
                </c:pt>
              </c:strCache>
            </c:strRef>
          </c:tx>
          <c:spPr>
            <a:solidFill>
              <a:schemeClr val="accent3"/>
            </a:solidFill>
            <a:ln>
              <a:noFill/>
            </a:ln>
            <a:effectLst/>
          </c:spPr>
          <c:invertIfNegative val="0"/>
          <c:cat>
            <c:strRef>
              <c:f>Sheet5!$A$4:$A$14</c:f>
              <c:strCache>
                <c:ptCount val="10"/>
                <c:pt idx="0">
                  <c:v>DS</c:v>
                </c:pt>
                <c:pt idx="1">
                  <c:v>GBA</c:v>
                </c:pt>
                <c:pt idx="2">
                  <c:v>GC</c:v>
                </c:pt>
                <c:pt idx="3">
                  <c:v>N64</c:v>
                </c:pt>
                <c:pt idx="4">
                  <c:v>PS</c:v>
                </c:pt>
                <c:pt idx="5">
                  <c:v>PS2</c:v>
                </c:pt>
                <c:pt idx="6">
                  <c:v>PS3</c:v>
                </c:pt>
                <c:pt idx="7">
                  <c:v>Wii</c:v>
                </c:pt>
                <c:pt idx="8">
                  <c:v>X360</c:v>
                </c:pt>
                <c:pt idx="9">
                  <c:v>XB</c:v>
                </c:pt>
              </c:strCache>
            </c:strRef>
          </c:cat>
          <c:val>
            <c:numRef>
              <c:f>Sheet5!$D$4:$D$14</c:f>
              <c:numCache>
                <c:formatCode>General</c:formatCode>
                <c:ptCount val="10"/>
                <c:pt idx="0">
                  <c:v>194.06999999999937</c:v>
                </c:pt>
                <c:pt idx="1">
                  <c:v>74.590000000000614</c:v>
                </c:pt>
                <c:pt idx="2">
                  <c:v>38.31000000000008</c:v>
                </c:pt>
                <c:pt idx="3">
                  <c:v>41.030000000000044</c:v>
                </c:pt>
                <c:pt idx="4">
                  <c:v>212.36000000000061</c:v>
                </c:pt>
                <c:pt idx="5">
                  <c:v>332.61999999999642</c:v>
                </c:pt>
                <c:pt idx="6">
                  <c:v>339.6699999999982</c:v>
                </c:pt>
                <c:pt idx="7">
                  <c:v>264.3499999999982</c:v>
                </c:pt>
                <c:pt idx="8">
                  <c:v>277.60999999999666</c:v>
                </c:pt>
                <c:pt idx="9">
                  <c:v>59.650000000000105</c:v>
                </c:pt>
              </c:numCache>
            </c:numRef>
          </c:val>
          <c:extLst>
            <c:ext xmlns:c16="http://schemas.microsoft.com/office/drawing/2014/chart" uri="{C3380CC4-5D6E-409C-BE32-E72D297353CC}">
              <c16:uniqueId val="{00000002-7774-461A-B97A-5CCBB22A266D}"/>
            </c:ext>
          </c:extLst>
        </c:ser>
        <c:ser>
          <c:idx val="3"/>
          <c:order val="3"/>
          <c:tx>
            <c:strRef>
              <c:f>Sheet5!$E$3</c:f>
              <c:strCache>
                <c:ptCount val="1"/>
                <c:pt idx="0">
                  <c:v>Sum of Other_Sales</c:v>
                </c:pt>
              </c:strCache>
            </c:strRef>
          </c:tx>
          <c:spPr>
            <a:solidFill>
              <a:schemeClr val="accent4"/>
            </a:solidFill>
            <a:ln>
              <a:noFill/>
            </a:ln>
            <a:effectLst/>
          </c:spPr>
          <c:invertIfNegative val="0"/>
          <c:cat>
            <c:strRef>
              <c:f>Sheet5!$A$4:$A$14</c:f>
              <c:strCache>
                <c:ptCount val="10"/>
                <c:pt idx="0">
                  <c:v>DS</c:v>
                </c:pt>
                <c:pt idx="1">
                  <c:v>GBA</c:v>
                </c:pt>
                <c:pt idx="2">
                  <c:v>GC</c:v>
                </c:pt>
                <c:pt idx="3">
                  <c:v>N64</c:v>
                </c:pt>
                <c:pt idx="4">
                  <c:v>PS</c:v>
                </c:pt>
                <c:pt idx="5">
                  <c:v>PS2</c:v>
                </c:pt>
                <c:pt idx="6">
                  <c:v>PS3</c:v>
                </c:pt>
                <c:pt idx="7">
                  <c:v>Wii</c:v>
                </c:pt>
                <c:pt idx="8">
                  <c:v>X360</c:v>
                </c:pt>
                <c:pt idx="9">
                  <c:v>XB</c:v>
                </c:pt>
              </c:strCache>
            </c:strRef>
          </c:cat>
          <c:val>
            <c:numRef>
              <c:f>Sheet5!$E$4:$E$14</c:f>
              <c:numCache>
                <c:formatCode>General</c:formatCode>
                <c:ptCount val="10"/>
                <c:pt idx="0">
                  <c:v>69.180000000001982</c:v>
                </c:pt>
                <c:pt idx="1">
                  <c:v>7.6099999999999417</c:v>
                </c:pt>
                <c:pt idx="2">
                  <c:v>5.1299999999999679</c:v>
                </c:pt>
                <c:pt idx="3">
                  <c:v>4.3099999999999898</c:v>
                </c:pt>
                <c:pt idx="4">
                  <c:v>40.689999999999927</c:v>
                </c:pt>
                <c:pt idx="5">
                  <c:v>190.47000000000065</c:v>
                </c:pt>
                <c:pt idx="6">
                  <c:v>140.58999999999997</c:v>
                </c:pt>
                <c:pt idx="7">
                  <c:v>79.20000000000158</c:v>
                </c:pt>
                <c:pt idx="8">
                  <c:v>84.600000000001344</c:v>
                </c:pt>
                <c:pt idx="9">
                  <c:v>8.4799999999999205</c:v>
                </c:pt>
              </c:numCache>
            </c:numRef>
          </c:val>
          <c:extLst>
            <c:ext xmlns:c16="http://schemas.microsoft.com/office/drawing/2014/chart" uri="{C3380CC4-5D6E-409C-BE32-E72D297353CC}">
              <c16:uniqueId val="{00000003-7774-461A-B97A-5CCBB22A266D}"/>
            </c:ext>
          </c:extLst>
        </c:ser>
        <c:dLbls>
          <c:showLegendKey val="0"/>
          <c:showVal val="0"/>
          <c:showCatName val="0"/>
          <c:showSerName val="0"/>
          <c:showPercent val="0"/>
          <c:showBubbleSize val="0"/>
        </c:dLbls>
        <c:gapWidth val="219"/>
        <c:overlap val="-27"/>
        <c:axId val="869487936"/>
        <c:axId val="869485024"/>
      </c:barChart>
      <c:catAx>
        <c:axId val="8694879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9485024"/>
        <c:crosses val="autoZero"/>
        <c:auto val="1"/>
        <c:lblAlgn val="ctr"/>
        <c:lblOffset val="100"/>
        <c:noMultiLvlLbl val="0"/>
      </c:catAx>
      <c:valAx>
        <c:axId val="8694850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94879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5">
  <a:schemeClr val="accent2"/>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2CFE11-2D6D-42A9-ACC6-852E931B9127}"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FA2C34AC-E253-464F-94CF-35CCBA00F486}">
      <dgm:prSet phldrT="[Text]"/>
      <dgm:spPr/>
      <dgm:t>
        <a:bodyPr/>
        <a:lstStyle/>
        <a:p>
          <a:r>
            <a:rPr lang="en-US" dirty="0"/>
            <a:t>Where/ who are today’s customers?</a:t>
          </a:r>
        </a:p>
      </dgm:t>
    </dgm:pt>
    <dgm:pt modelId="{985404B2-8EFA-4ADB-A7D5-B55CF288AB7D}" type="parTrans" cxnId="{598C7B25-0994-40C2-88E6-3B1FF3C3766A}">
      <dgm:prSet/>
      <dgm:spPr/>
      <dgm:t>
        <a:bodyPr/>
        <a:lstStyle/>
        <a:p>
          <a:endParaRPr lang="en-US"/>
        </a:p>
      </dgm:t>
    </dgm:pt>
    <dgm:pt modelId="{F3559D41-64BE-4E30-8F92-27876F77F22F}" type="sibTrans" cxnId="{598C7B25-0994-40C2-88E6-3B1FF3C3766A}">
      <dgm:prSet/>
      <dgm:spPr/>
      <dgm:t>
        <a:bodyPr/>
        <a:lstStyle/>
        <a:p>
          <a:endParaRPr lang="en-US"/>
        </a:p>
      </dgm:t>
    </dgm:pt>
    <dgm:pt modelId="{65AF970D-00A1-49DD-8F7F-9CA7DE8BCEC5}">
      <dgm:prSet phldrT="[Text]"/>
      <dgm:spPr/>
      <dgm:t>
        <a:bodyPr/>
        <a:lstStyle/>
        <a:p>
          <a:r>
            <a:rPr lang="en-US" dirty="0"/>
            <a:t>What genres are more popular in these markets?</a:t>
          </a:r>
        </a:p>
      </dgm:t>
    </dgm:pt>
    <dgm:pt modelId="{6FF39D2C-90BF-47C2-98EA-6233D7DCC54E}" type="parTrans" cxnId="{7B2DAD00-A0CF-4A60-84A5-1B1ED07B3FEA}">
      <dgm:prSet/>
      <dgm:spPr/>
      <dgm:t>
        <a:bodyPr/>
        <a:lstStyle/>
        <a:p>
          <a:endParaRPr lang="en-US"/>
        </a:p>
      </dgm:t>
    </dgm:pt>
    <dgm:pt modelId="{FE63BB01-2971-4CDE-8FF3-CF0CF75FBFF2}" type="sibTrans" cxnId="{7B2DAD00-A0CF-4A60-84A5-1B1ED07B3FEA}">
      <dgm:prSet/>
      <dgm:spPr/>
      <dgm:t>
        <a:bodyPr/>
        <a:lstStyle/>
        <a:p>
          <a:endParaRPr lang="en-US"/>
        </a:p>
      </dgm:t>
    </dgm:pt>
    <dgm:pt modelId="{CEFE4BD0-9CAF-437E-B0B0-F906A3342E36}">
      <dgm:prSet phldrT="[Text]"/>
      <dgm:spPr/>
      <dgm:t>
        <a:bodyPr/>
        <a:lstStyle/>
        <a:p>
          <a:r>
            <a:rPr lang="en-US" dirty="0"/>
            <a:t>How will trend changes affect the business?</a:t>
          </a:r>
        </a:p>
      </dgm:t>
    </dgm:pt>
    <dgm:pt modelId="{01A3DC64-B24E-4E83-81F5-0B79E405DCF5}" type="parTrans" cxnId="{157ACE86-7A8D-42D3-96D0-84F3E7E79A81}">
      <dgm:prSet/>
      <dgm:spPr/>
      <dgm:t>
        <a:bodyPr/>
        <a:lstStyle/>
        <a:p>
          <a:endParaRPr lang="en-US"/>
        </a:p>
      </dgm:t>
    </dgm:pt>
    <dgm:pt modelId="{3E5213AA-A5BE-40E0-8E7B-8B310F093E7F}" type="sibTrans" cxnId="{157ACE86-7A8D-42D3-96D0-84F3E7E79A81}">
      <dgm:prSet/>
      <dgm:spPr/>
      <dgm:t>
        <a:bodyPr/>
        <a:lstStyle/>
        <a:p>
          <a:endParaRPr lang="en-US"/>
        </a:p>
      </dgm:t>
    </dgm:pt>
    <dgm:pt modelId="{8E445EA2-A994-4205-80CA-D062A8A4FC06}" type="pres">
      <dgm:prSet presAssocID="{742CFE11-2D6D-42A9-ACC6-852E931B9127}" presName="linear" presStyleCnt="0">
        <dgm:presLayoutVars>
          <dgm:dir/>
          <dgm:animLvl val="lvl"/>
          <dgm:resizeHandles val="exact"/>
        </dgm:presLayoutVars>
      </dgm:prSet>
      <dgm:spPr/>
    </dgm:pt>
    <dgm:pt modelId="{E3ABB53F-CDFA-4338-BDAB-9BCD39DEF8AB}" type="pres">
      <dgm:prSet presAssocID="{FA2C34AC-E253-464F-94CF-35CCBA00F486}" presName="parentLin" presStyleCnt="0"/>
      <dgm:spPr/>
    </dgm:pt>
    <dgm:pt modelId="{1F304A8C-641A-495F-A765-8C42BF57C094}" type="pres">
      <dgm:prSet presAssocID="{FA2C34AC-E253-464F-94CF-35CCBA00F486}" presName="parentLeftMargin" presStyleLbl="node1" presStyleIdx="0" presStyleCnt="3"/>
      <dgm:spPr/>
    </dgm:pt>
    <dgm:pt modelId="{BEE4BA23-972F-43F2-9DC1-7AB1EAD181A5}" type="pres">
      <dgm:prSet presAssocID="{FA2C34AC-E253-464F-94CF-35CCBA00F486}" presName="parentText" presStyleLbl="node1" presStyleIdx="0" presStyleCnt="3">
        <dgm:presLayoutVars>
          <dgm:chMax val="0"/>
          <dgm:bulletEnabled val="1"/>
        </dgm:presLayoutVars>
      </dgm:prSet>
      <dgm:spPr/>
    </dgm:pt>
    <dgm:pt modelId="{8B7BDC07-AB01-4C53-A5BF-1784B5F90F17}" type="pres">
      <dgm:prSet presAssocID="{FA2C34AC-E253-464F-94CF-35CCBA00F486}" presName="negativeSpace" presStyleCnt="0"/>
      <dgm:spPr/>
    </dgm:pt>
    <dgm:pt modelId="{3152B3B8-381A-4FEC-9F72-528D68FD1B38}" type="pres">
      <dgm:prSet presAssocID="{FA2C34AC-E253-464F-94CF-35CCBA00F486}" presName="childText" presStyleLbl="conFgAcc1" presStyleIdx="0" presStyleCnt="3">
        <dgm:presLayoutVars>
          <dgm:bulletEnabled val="1"/>
        </dgm:presLayoutVars>
      </dgm:prSet>
      <dgm:spPr/>
    </dgm:pt>
    <dgm:pt modelId="{6E02BC2C-5DDD-4D22-B158-144C35E023FF}" type="pres">
      <dgm:prSet presAssocID="{F3559D41-64BE-4E30-8F92-27876F77F22F}" presName="spaceBetweenRectangles" presStyleCnt="0"/>
      <dgm:spPr/>
    </dgm:pt>
    <dgm:pt modelId="{AD1C8DDB-B3EE-42BE-BEF2-93FA2111F7EC}" type="pres">
      <dgm:prSet presAssocID="{65AF970D-00A1-49DD-8F7F-9CA7DE8BCEC5}" presName="parentLin" presStyleCnt="0"/>
      <dgm:spPr/>
    </dgm:pt>
    <dgm:pt modelId="{0AE8354D-1E14-4559-9131-D14692CE07CC}" type="pres">
      <dgm:prSet presAssocID="{65AF970D-00A1-49DD-8F7F-9CA7DE8BCEC5}" presName="parentLeftMargin" presStyleLbl="node1" presStyleIdx="0" presStyleCnt="3"/>
      <dgm:spPr/>
    </dgm:pt>
    <dgm:pt modelId="{B24D43B3-9131-4AF6-B131-F513501020FC}" type="pres">
      <dgm:prSet presAssocID="{65AF970D-00A1-49DD-8F7F-9CA7DE8BCEC5}" presName="parentText" presStyleLbl="node1" presStyleIdx="1" presStyleCnt="3">
        <dgm:presLayoutVars>
          <dgm:chMax val="0"/>
          <dgm:bulletEnabled val="1"/>
        </dgm:presLayoutVars>
      </dgm:prSet>
      <dgm:spPr/>
    </dgm:pt>
    <dgm:pt modelId="{28450AE1-81E8-4F65-8CBD-567F6DD227F3}" type="pres">
      <dgm:prSet presAssocID="{65AF970D-00A1-49DD-8F7F-9CA7DE8BCEC5}" presName="negativeSpace" presStyleCnt="0"/>
      <dgm:spPr/>
    </dgm:pt>
    <dgm:pt modelId="{FEBAF92C-B669-40B4-B508-C8BB60DF6717}" type="pres">
      <dgm:prSet presAssocID="{65AF970D-00A1-49DD-8F7F-9CA7DE8BCEC5}" presName="childText" presStyleLbl="conFgAcc1" presStyleIdx="1" presStyleCnt="3">
        <dgm:presLayoutVars>
          <dgm:bulletEnabled val="1"/>
        </dgm:presLayoutVars>
      </dgm:prSet>
      <dgm:spPr/>
    </dgm:pt>
    <dgm:pt modelId="{213CF484-90B3-4986-8080-9D1F6B603CFC}" type="pres">
      <dgm:prSet presAssocID="{FE63BB01-2971-4CDE-8FF3-CF0CF75FBFF2}" presName="spaceBetweenRectangles" presStyleCnt="0"/>
      <dgm:spPr/>
    </dgm:pt>
    <dgm:pt modelId="{D2CA7203-EF7F-4B65-B238-48BFAB59BBC5}" type="pres">
      <dgm:prSet presAssocID="{CEFE4BD0-9CAF-437E-B0B0-F906A3342E36}" presName="parentLin" presStyleCnt="0"/>
      <dgm:spPr/>
    </dgm:pt>
    <dgm:pt modelId="{89133C1D-C298-4307-BF30-42C644A50396}" type="pres">
      <dgm:prSet presAssocID="{CEFE4BD0-9CAF-437E-B0B0-F906A3342E36}" presName="parentLeftMargin" presStyleLbl="node1" presStyleIdx="1" presStyleCnt="3"/>
      <dgm:spPr/>
    </dgm:pt>
    <dgm:pt modelId="{6F08120A-5681-452B-9247-535B4DC3E525}" type="pres">
      <dgm:prSet presAssocID="{CEFE4BD0-9CAF-437E-B0B0-F906A3342E36}" presName="parentText" presStyleLbl="node1" presStyleIdx="2" presStyleCnt="3">
        <dgm:presLayoutVars>
          <dgm:chMax val="0"/>
          <dgm:bulletEnabled val="1"/>
        </dgm:presLayoutVars>
      </dgm:prSet>
      <dgm:spPr/>
    </dgm:pt>
    <dgm:pt modelId="{3F5D8497-992F-46FF-AA9F-76661EEDC166}" type="pres">
      <dgm:prSet presAssocID="{CEFE4BD0-9CAF-437E-B0B0-F906A3342E36}" presName="negativeSpace" presStyleCnt="0"/>
      <dgm:spPr/>
    </dgm:pt>
    <dgm:pt modelId="{C31A2011-58D3-458A-98FC-EC86F36A7EAE}" type="pres">
      <dgm:prSet presAssocID="{CEFE4BD0-9CAF-437E-B0B0-F906A3342E36}" presName="childText" presStyleLbl="conFgAcc1" presStyleIdx="2" presStyleCnt="3">
        <dgm:presLayoutVars>
          <dgm:bulletEnabled val="1"/>
        </dgm:presLayoutVars>
      </dgm:prSet>
      <dgm:spPr/>
    </dgm:pt>
  </dgm:ptLst>
  <dgm:cxnLst>
    <dgm:cxn modelId="{7B2DAD00-A0CF-4A60-84A5-1B1ED07B3FEA}" srcId="{742CFE11-2D6D-42A9-ACC6-852E931B9127}" destId="{65AF970D-00A1-49DD-8F7F-9CA7DE8BCEC5}" srcOrd="1" destOrd="0" parTransId="{6FF39D2C-90BF-47C2-98EA-6233D7DCC54E}" sibTransId="{FE63BB01-2971-4CDE-8FF3-CF0CF75FBFF2}"/>
    <dgm:cxn modelId="{DB50951A-B041-41FC-818D-CDDC9274CA9E}" type="presOf" srcId="{CEFE4BD0-9CAF-437E-B0B0-F906A3342E36}" destId="{89133C1D-C298-4307-BF30-42C644A50396}" srcOrd="0" destOrd="0" presId="urn:microsoft.com/office/officeart/2005/8/layout/list1"/>
    <dgm:cxn modelId="{598C7B25-0994-40C2-88E6-3B1FF3C3766A}" srcId="{742CFE11-2D6D-42A9-ACC6-852E931B9127}" destId="{FA2C34AC-E253-464F-94CF-35CCBA00F486}" srcOrd="0" destOrd="0" parTransId="{985404B2-8EFA-4ADB-A7D5-B55CF288AB7D}" sibTransId="{F3559D41-64BE-4E30-8F92-27876F77F22F}"/>
    <dgm:cxn modelId="{9C850341-DC1E-4DBB-8F92-389B5E9E5884}" type="presOf" srcId="{65AF970D-00A1-49DD-8F7F-9CA7DE8BCEC5}" destId="{B24D43B3-9131-4AF6-B131-F513501020FC}" srcOrd="1" destOrd="0" presId="urn:microsoft.com/office/officeart/2005/8/layout/list1"/>
    <dgm:cxn modelId="{0D817B4E-6DCE-4B35-B78D-09D8B469D1D1}" type="presOf" srcId="{742CFE11-2D6D-42A9-ACC6-852E931B9127}" destId="{8E445EA2-A994-4205-80CA-D062A8A4FC06}" srcOrd="0" destOrd="0" presId="urn:microsoft.com/office/officeart/2005/8/layout/list1"/>
    <dgm:cxn modelId="{157ACE86-7A8D-42D3-96D0-84F3E7E79A81}" srcId="{742CFE11-2D6D-42A9-ACC6-852E931B9127}" destId="{CEFE4BD0-9CAF-437E-B0B0-F906A3342E36}" srcOrd="2" destOrd="0" parTransId="{01A3DC64-B24E-4E83-81F5-0B79E405DCF5}" sibTransId="{3E5213AA-A5BE-40E0-8E7B-8B310F093E7F}"/>
    <dgm:cxn modelId="{02A79B99-F828-4A8F-9CF8-4EB860E3A725}" type="presOf" srcId="{FA2C34AC-E253-464F-94CF-35CCBA00F486}" destId="{BEE4BA23-972F-43F2-9DC1-7AB1EAD181A5}" srcOrd="1" destOrd="0" presId="urn:microsoft.com/office/officeart/2005/8/layout/list1"/>
    <dgm:cxn modelId="{7AC3E5D1-F081-48BA-9900-03DAA06288DC}" type="presOf" srcId="{CEFE4BD0-9CAF-437E-B0B0-F906A3342E36}" destId="{6F08120A-5681-452B-9247-535B4DC3E525}" srcOrd="1" destOrd="0" presId="urn:microsoft.com/office/officeart/2005/8/layout/list1"/>
    <dgm:cxn modelId="{F9DEDBE3-7F52-494C-8481-5E2D3D3C8579}" type="presOf" srcId="{FA2C34AC-E253-464F-94CF-35CCBA00F486}" destId="{1F304A8C-641A-495F-A765-8C42BF57C094}" srcOrd="0" destOrd="0" presId="urn:microsoft.com/office/officeart/2005/8/layout/list1"/>
    <dgm:cxn modelId="{05760BE5-1ED6-4DFD-B729-50D4F6CDB5BD}" type="presOf" srcId="{65AF970D-00A1-49DD-8F7F-9CA7DE8BCEC5}" destId="{0AE8354D-1E14-4559-9131-D14692CE07CC}" srcOrd="0" destOrd="0" presId="urn:microsoft.com/office/officeart/2005/8/layout/list1"/>
    <dgm:cxn modelId="{4DCB8064-362F-4AAE-A769-E29D0E672039}" type="presParOf" srcId="{8E445EA2-A994-4205-80CA-D062A8A4FC06}" destId="{E3ABB53F-CDFA-4338-BDAB-9BCD39DEF8AB}" srcOrd="0" destOrd="0" presId="urn:microsoft.com/office/officeart/2005/8/layout/list1"/>
    <dgm:cxn modelId="{441FB6F6-507E-4C83-ABC4-D9FEFC6416EC}" type="presParOf" srcId="{E3ABB53F-CDFA-4338-BDAB-9BCD39DEF8AB}" destId="{1F304A8C-641A-495F-A765-8C42BF57C094}" srcOrd="0" destOrd="0" presId="urn:microsoft.com/office/officeart/2005/8/layout/list1"/>
    <dgm:cxn modelId="{3AB16472-48D8-4DA4-8355-ACFB2AB96A56}" type="presParOf" srcId="{E3ABB53F-CDFA-4338-BDAB-9BCD39DEF8AB}" destId="{BEE4BA23-972F-43F2-9DC1-7AB1EAD181A5}" srcOrd="1" destOrd="0" presId="urn:microsoft.com/office/officeart/2005/8/layout/list1"/>
    <dgm:cxn modelId="{A1ADB7D6-40E1-4F5D-9216-82AFDC17D81F}" type="presParOf" srcId="{8E445EA2-A994-4205-80CA-D062A8A4FC06}" destId="{8B7BDC07-AB01-4C53-A5BF-1784B5F90F17}" srcOrd="1" destOrd="0" presId="urn:microsoft.com/office/officeart/2005/8/layout/list1"/>
    <dgm:cxn modelId="{D51CC368-CF79-4B44-80B1-6E01BFD043AB}" type="presParOf" srcId="{8E445EA2-A994-4205-80CA-D062A8A4FC06}" destId="{3152B3B8-381A-4FEC-9F72-528D68FD1B38}" srcOrd="2" destOrd="0" presId="urn:microsoft.com/office/officeart/2005/8/layout/list1"/>
    <dgm:cxn modelId="{C288CE77-5890-458E-AC72-29569DD81586}" type="presParOf" srcId="{8E445EA2-A994-4205-80CA-D062A8A4FC06}" destId="{6E02BC2C-5DDD-4D22-B158-144C35E023FF}" srcOrd="3" destOrd="0" presId="urn:microsoft.com/office/officeart/2005/8/layout/list1"/>
    <dgm:cxn modelId="{1E3F50B5-FE1D-4EEA-931D-3AB688F5AA66}" type="presParOf" srcId="{8E445EA2-A994-4205-80CA-D062A8A4FC06}" destId="{AD1C8DDB-B3EE-42BE-BEF2-93FA2111F7EC}" srcOrd="4" destOrd="0" presId="urn:microsoft.com/office/officeart/2005/8/layout/list1"/>
    <dgm:cxn modelId="{3B9F7998-49E1-4A74-B4A4-3838EDCD1CBE}" type="presParOf" srcId="{AD1C8DDB-B3EE-42BE-BEF2-93FA2111F7EC}" destId="{0AE8354D-1E14-4559-9131-D14692CE07CC}" srcOrd="0" destOrd="0" presId="urn:microsoft.com/office/officeart/2005/8/layout/list1"/>
    <dgm:cxn modelId="{DD94C4B6-07BB-47BA-AB49-68E0A2331545}" type="presParOf" srcId="{AD1C8DDB-B3EE-42BE-BEF2-93FA2111F7EC}" destId="{B24D43B3-9131-4AF6-B131-F513501020FC}" srcOrd="1" destOrd="0" presId="urn:microsoft.com/office/officeart/2005/8/layout/list1"/>
    <dgm:cxn modelId="{9ECAFE02-18C4-4E8F-973A-6CF817C0AB9F}" type="presParOf" srcId="{8E445EA2-A994-4205-80CA-D062A8A4FC06}" destId="{28450AE1-81E8-4F65-8CBD-567F6DD227F3}" srcOrd="5" destOrd="0" presId="urn:microsoft.com/office/officeart/2005/8/layout/list1"/>
    <dgm:cxn modelId="{FC3FBBD2-2B6E-4D6F-ADAA-3D17F2CCB8D4}" type="presParOf" srcId="{8E445EA2-A994-4205-80CA-D062A8A4FC06}" destId="{FEBAF92C-B669-40B4-B508-C8BB60DF6717}" srcOrd="6" destOrd="0" presId="urn:microsoft.com/office/officeart/2005/8/layout/list1"/>
    <dgm:cxn modelId="{7B764F75-E94D-40E4-A51C-F8BA2C4613F0}" type="presParOf" srcId="{8E445EA2-A994-4205-80CA-D062A8A4FC06}" destId="{213CF484-90B3-4986-8080-9D1F6B603CFC}" srcOrd="7" destOrd="0" presId="urn:microsoft.com/office/officeart/2005/8/layout/list1"/>
    <dgm:cxn modelId="{96CA4F22-0946-47D6-A724-70A74A89CEBF}" type="presParOf" srcId="{8E445EA2-A994-4205-80CA-D062A8A4FC06}" destId="{D2CA7203-EF7F-4B65-B238-48BFAB59BBC5}" srcOrd="8" destOrd="0" presId="urn:microsoft.com/office/officeart/2005/8/layout/list1"/>
    <dgm:cxn modelId="{A27C3DCF-5425-4710-B137-EFE2D6472BB2}" type="presParOf" srcId="{D2CA7203-EF7F-4B65-B238-48BFAB59BBC5}" destId="{89133C1D-C298-4307-BF30-42C644A50396}" srcOrd="0" destOrd="0" presId="urn:microsoft.com/office/officeart/2005/8/layout/list1"/>
    <dgm:cxn modelId="{8CF61EDF-83AD-4F80-80FF-B1B76B3E07EF}" type="presParOf" srcId="{D2CA7203-EF7F-4B65-B238-48BFAB59BBC5}" destId="{6F08120A-5681-452B-9247-535B4DC3E525}" srcOrd="1" destOrd="0" presId="urn:microsoft.com/office/officeart/2005/8/layout/list1"/>
    <dgm:cxn modelId="{1EC09611-0DC1-49C9-A0AF-DD7C157ABC41}" type="presParOf" srcId="{8E445EA2-A994-4205-80CA-D062A8A4FC06}" destId="{3F5D8497-992F-46FF-AA9F-76661EEDC166}" srcOrd="9" destOrd="0" presId="urn:microsoft.com/office/officeart/2005/8/layout/list1"/>
    <dgm:cxn modelId="{7D185D48-A390-460E-8DEF-201C50375DFF}" type="presParOf" srcId="{8E445EA2-A994-4205-80CA-D062A8A4FC06}" destId="{C31A2011-58D3-458A-98FC-EC86F36A7EAE}"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FCA9488-96FE-4FC9-8794-3F9B51F88C3D}" type="doc">
      <dgm:prSet loTypeId="urn:microsoft.com/office/officeart/2011/layout/TabList" loCatId="list" qsTypeId="urn:microsoft.com/office/officeart/2005/8/quickstyle/simple1" qsCatId="simple" csTypeId="urn:microsoft.com/office/officeart/2005/8/colors/accent1_2" csCatId="accent1" phldr="1"/>
      <dgm:spPr/>
      <dgm:t>
        <a:bodyPr/>
        <a:lstStyle/>
        <a:p>
          <a:endParaRPr lang="en-US"/>
        </a:p>
      </dgm:t>
    </dgm:pt>
    <dgm:pt modelId="{CB58FC5D-576C-4D74-A09D-F95E4388A08C}">
      <dgm:prSet phldrT="[Text]" custT="1"/>
      <dgm:spPr/>
      <dgm:t>
        <a:bodyPr/>
        <a:lstStyle/>
        <a:p>
          <a:r>
            <a:rPr lang="en-US" sz="1200" dirty="0"/>
            <a:t>Geography</a:t>
          </a:r>
        </a:p>
      </dgm:t>
    </dgm:pt>
    <dgm:pt modelId="{35A09A42-05A0-42D3-BA1E-D043F489EDA6}" type="parTrans" cxnId="{6E19DE9F-5F10-4BFC-9DD9-83BA118C68B5}">
      <dgm:prSet/>
      <dgm:spPr/>
      <dgm:t>
        <a:bodyPr/>
        <a:lstStyle/>
        <a:p>
          <a:endParaRPr lang="en-US" sz="1200"/>
        </a:p>
      </dgm:t>
    </dgm:pt>
    <dgm:pt modelId="{73A3AD90-5A52-4813-AC2B-05039125C0D0}" type="sibTrans" cxnId="{6E19DE9F-5F10-4BFC-9DD9-83BA118C68B5}">
      <dgm:prSet/>
      <dgm:spPr/>
      <dgm:t>
        <a:bodyPr/>
        <a:lstStyle/>
        <a:p>
          <a:endParaRPr lang="en-US" sz="1200"/>
        </a:p>
      </dgm:t>
    </dgm:pt>
    <dgm:pt modelId="{4EF65ACD-B758-4D91-9863-E83B67908F03}">
      <dgm:prSet phldrT="[Text]" custT="1"/>
      <dgm:spPr/>
      <dgm:t>
        <a:bodyPr/>
        <a:lstStyle/>
        <a:p>
          <a:r>
            <a:rPr lang="en-US" sz="1200" dirty="0"/>
            <a:t>-</a:t>
          </a:r>
        </a:p>
      </dgm:t>
    </dgm:pt>
    <dgm:pt modelId="{5D6EF2EE-EB52-43A2-9274-BCB7D4665947}" type="parTrans" cxnId="{C44B4301-510B-4ADB-A82B-0DE31919C1AB}">
      <dgm:prSet/>
      <dgm:spPr/>
      <dgm:t>
        <a:bodyPr/>
        <a:lstStyle/>
        <a:p>
          <a:endParaRPr lang="en-US" sz="1200"/>
        </a:p>
      </dgm:t>
    </dgm:pt>
    <dgm:pt modelId="{54CBE74C-643D-4A37-9C36-23CDA430E6D9}" type="sibTrans" cxnId="{C44B4301-510B-4ADB-A82B-0DE31919C1AB}">
      <dgm:prSet/>
      <dgm:spPr/>
      <dgm:t>
        <a:bodyPr/>
        <a:lstStyle/>
        <a:p>
          <a:endParaRPr lang="en-US" sz="1200"/>
        </a:p>
      </dgm:t>
    </dgm:pt>
    <dgm:pt modelId="{763C73C0-C439-4DE7-A867-9D2235E1D12C}">
      <dgm:prSet phldrT="[Text]" custT="1"/>
      <dgm:spPr/>
      <dgm:t>
        <a:bodyPr/>
        <a:lstStyle/>
        <a:p>
          <a:r>
            <a:rPr lang="en-US" sz="1400" dirty="0" err="1"/>
            <a:t>GameCo</a:t>
          </a:r>
          <a:r>
            <a:rPr lang="en-US" sz="1400" dirty="0"/>
            <a:t> will have to refocus their business strategy due to the changing market trends. Europe is now the largest market and will require an increase in resources for the region.</a:t>
          </a:r>
        </a:p>
      </dgm:t>
    </dgm:pt>
    <dgm:pt modelId="{B9FE0B34-5FA5-46C9-B553-4F0C4A05D4D8}" type="parTrans" cxnId="{311EB7C0-EF95-4946-BF86-4B9C4FF028C3}">
      <dgm:prSet/>
      <dgm:spPr/>
      <dgm:t>
        <a:bodyPr/>
        <a:lstStyle/>
        <a:p>
          <a:endParaRPr lang="en-US" sz="1200"/>
        </a:p>
      </dgm:t>
    </dgm:pt>
    <dgm:pt modelId="{E9AFA3ED-EFB9-4CC9-A0F9-6A78B2803A8A}" type="sibTrans" cxnId="{311EB7C0-EF95-4946-BF86-4B9C4FF028C3}">
      <dgm:prSet/>
      <dgm:spPr/>
      <dgm:t>
        <a:bodyPr/>
        <a:lstStyle/>
        <a:p>
          <a:endParaRPr lang="en-US" sz="1200"/>
        </a:p>
      </dgm:t>
    </dgm:pt>
    <dgm:pt modelId="{A3C6A33E-3645-460A-8E59-A019915746ED}">
      <dgm:prSet phldrT="[Text]" custT="1"/>
      <dgm:spPr/>
      <dgm:t>
        <a:bodyPr/>
        <a:lstStyle/>
        <a:p>
          <a:r>
            <a:rPr lang="en-US" sz="1200" dirty="0"/>
            <a:t>Platform sales</a:t>
          </a:r>
        </a:p>
      </dgm:t>
    </dgm:pt>
    <dgm:pt modelId="{F6B59B6D-1479-4A8E-ACEF-A5D6F14EF17F}" type="parTrans" cxnId="{4B98F043-4314-40A5-8891-EAB42CF5B98E}">
      <dgm:prSet/>
      <dgm:spPr/>
      <dgm:t>
        <a:bodyPr/>
        <a:lstStyle/>
        <a:p>
          <a:endParaRPr lang="en-US" sz="1200"/>
        </a:p>
      </dgm:t>
    </dgm:pt>
    <dgm:pt modelId="{BEFDA834-3475-469D-A088-2741D98DAFBA}" type="sibTrans" cxnId="{4B98F043-4314-40A5-8891-EAB42CF5B98E}">
      <dgm:prSet/>
      <dgm:spPr/>
      <dgm:t>
        <a:bodyPr/>
        <a:lstStyle/>
        <a:p>
          <a:endParaRPr lang="en-US" sz="1200"/>
        </a:p>
      </dgm:t>
    </dgm:pt>
    <dgm:pt modelId="{96224159-3D9E-4CFF-8FD5-1CD91A909A22}">
      <dgm:prSet phldrT="[Text]" custT="1"/>
      <dgm:spPr/>
      <dgm:t>
        <a:bodyPr/>
        <a:lstStyle/>
        <a:p>
          <a:r>
            <a:rPr lang="en-US" sz="1200" dirty="0"/>
            <a:t>-</a:t>
          </a:r>
        </a:p>
      </dgm:t>
    </dgm:pt>
    <dgm:pt modelId="{BDD66EB7-8D7C-48F7-95D7-88A5DD46CDD7}" type="parTrans" cxnId="{021602B9-7D27-4A5F-8161-92579C10757C}">
      <dgm:prSet/>
      <dgm:spPr/>
      <dgm:t>
        <a:bodyPr/>
        <a:lstStyle/>
        <a:p>
          <a:endParaRPr lang="en-US" sz="1200"/>
        </a:p>
      </dgm:t>
    </dgm:pt>
    <dgm:pt modelId="{3B89C8BC-32AB-446A-9789-EDD9DD9C289E}" type="sibTrans" cxnId="{021602B9-7D27-4A5F-8161-92579C10757C}">
      <dgm:prSet/>
      <dgm:spPr/>
      <dgm:t>
        <a:bodyPr/>
        <a:lstStyle/>
        <a:p>
          <a:endParaRPr lang="en-US" sz="1200"/>
        </a:p>
      </dgm:t>
    </dgm:pt>
    <dgm:pt modelId="{4905469F-A3E5-4CBC-ABD4-8375B9A30F71}">
      <dgm:prSet phldrT="[Text]" custT="1"/>
      <dgm:spPr/>
      <dgm:t>
        <a:bodyPr/>
        <a:lstStyle/>
        <a:p>
          <a:r>
            <a:rPr lang="en-US" sz="1400" dirty="0"/>
            <a:t>Despite a market being dominated by North America historically, in 2016 Europe had the most sales for PC and PS4 platform.  North  America retained most </a:t>
          </a:r>
          <a:r>
            <a:rPr lang="en-US" sz="1400" dirty="0" err="1"/>
            <a:t>XOne</a:t>
          </a:r>
          <a:r>
            <a:rPr lang="en-US" sz="1400" dirty="0"/>
            <a:t> sales and Japan 3DS sales.</a:t>
          </a:r>
        </a:p>
      </dgm:t>
    </dgm:pt>
    <dgm:pt modelId="{3533F119-3837-47EF-97E2-E6C9208BE31D}" type="parTrans" cxnId="{4D65EECF-1FF3-4573-A688-B038A85F186A}">
      <dgm:prSet/>
      <dgm:spPr/>
      <dgm:t>
        <a:bodyPr/>
        <a:lstStyle/>
        <a:p>
          <a:endParaRPr lang="en-US" sz="1200"/>
        </a:p>
      </dgm:t>
    </dgm:pt>
    <dgm:pt modelId="{55C5D007-AC13-4DD0-9636-3CEC5E83F1B7}" type="sibTrans" cxnId="{4D65EECF-1FF3-4573-A688-B038A85F186A}">
      <dgm:prSet/>
      <dgm:spPr/>
      <dgm:t>
        <a:bodyPr/>
        <a:lstStyle/>
        <a:p>
          <a:endParaRPr lang="en-US" sz="1200"/>
        </a:p>
      </dgm:t>
    </dgm:pt>
    <dgm:pt modelId="{7B2153E6-AC3D-4466-A37C-23ACC26DB137}">
      <dgm:prSet phldrT="[Text]" custT="1"/>
      <dgm:spPr/>
      <dgm:t>
        <a:bodyPr/>
        <a:lstStyle/>
        <a:p>
          <a:r>
            <a:rPr lang="en-US" sz="1200" dirty="0"/>
            <a:t>Genre Sales</a:t>
          </a:r>
        </a:p>
      </dgm:t>
    </dgm:pt>
    <dgm:pt modelId="{89458D15-4D7A-436B-877E-E5F7024928B7}" type="parTrans" cxnId="{A9D2E5AC-233F-4316-8CB5-4F779720A8D1}">
      <dgm:prSet/>
      <dgm:spPr/>
      <dgm:t>
        <a:bodyPr/>
        <a:lstStyle/>
        <a:p>
          <a:endParaRPr lang="en-US" sz="1200"/>
        </a:p>
      </dgm:t>
    </dgm:pt>
    <dgm:pt modelId="{81F6EB23-66E9-4C90-897F-417FACAFF437}" type="sibTrans" cxnId="{A9D2E5AC-233F-4316-8CB5-4F779720A8D1}">
      <dgm:prSet/>
      <dgm:spPr/>
      <dgm:t>
        <a:bodyPr/>
        <a:lstStyle/>
        <a:p>
          <a:endParaRPr lang="en-US" sz="1200"/>
        </a:p>
      </dgm:t>
    </dgm:pt>
    <dgm:pt modelId="{83F93ED0-4880-4DAC-9A53-27F1F5FBB31F}">
      <dgm:prSet phldrT="[Text]" custT="1"/>
      <dgm:spPr/>
      <dgm:t>
        <a:bodyPr/>
        <a:lstStyle/>
        <a:p>
          <a:r>
            <a:rPr lang="en-US" sz="1200" dirty="0"/>
            <a:t>-</a:t>
          </a:r>
        </a:p>
      </dgm:t>
    </dgm:pt>
    <dgm:pt modelId="{570952B9-D1AD-48D5-BD4A-8DB45EB4006F}" type="parTrans" cxnId="{1BC3A52B-7254-4E4F-B590-6FB8CF7ABF39}">
      <dgm:prSet/>
      <dgm:spPr/>
      <dgm:t>
        <a:bodyPr/>
        <a:lstStyle/>
        <a:p>
          <a:endParaRPr lang="en-US" sz="1200"/>
        </a:p>
      </dgm:t>
    </dgm:pt>
    <dgm:pt modelId="{784C79EC-2B98-425A-B7D0-7E8B0AD31F27}" type="sibTrans" cxnId="{1BC3A52B-7254-4E4F-B590-6FB8CF7ABF39}">
      <dgm:prSet/>
      <dgm:spPr/>
      <dgm:t>
        <a:bodyPr/>
        <a:lstStyle/>
        <a:p>
          <a:endParaRPr lang="en-US" sz="1200"/>
        </a:p>
      </dgm:t>
    </dgm:pt>
    <dgm:pt modelId="{2A067D6E-0E96-4C1C-8510-2D43A66C3FCE}">
      <dgm:prSet phldrT="[Text]" custT="1"/>
      <dgm:spPr/>
      <dgm:t>
        <a:bodyPr/>
        <a:lstStyle/>
        <a:p>
          <a:r>
            <a:rPr lang="en-US" sz="1400" dirty="0"/>
            <a:t>Sales of Action games had the highest drop in 2016 compared to historical data. Sports and Shooter genres are now the top selling genres globally</a:t>
          </a:r>
          <a:r>
            <a:rPr lang="en-US" sz="1200" dirty="0"/>
            <a:t>.</a:t>
          </a:r>
        </a:p>
      </dgm:t>
    </dgm:pt>
    <dgm:pt modelId="{AB8B8CA1-BDF2-4EBC-8D71-8E260F8D2A0E}" type="parTrans" cxnId="{ECEAF258-EAF5-4939-996E-D12E61A52E8E}">
      <dgm:prSet/>
      <dgm:spPr/>
      <dgm:t>
        <a:bodyPr/>
        <a:lstStyle/>
        <a:p>
          <a:endParaRPr lang="en-US" sz="1200"/>
        </a:p>
      </dgm:t>
    </dgm:pt>
    <dgm:pt modelId="{DF4CD23D-C431-4BD0-BC40-454E609BF7E1}" type="sibTrans" cxnId="{ECEAF258-EAF5-4939-996E-D12E61A52E8E}">
      <dgm:prSet/>
      <dgm:spPr/>
      <dgm:t>
        <a:bodyPr/>
        <a:lstStyle/>
        <a:p>
          <a:endParaRPr lang="en-US" sz="1200"/>
        </a:p>
      </dgm:t>
    </dgm:pt>
    <dgm:pt modelId="{F239F237-8C74-4816-A4EB-425C5FD04B71}">
      <dgm:prSet phldrT="[Text]" custT="1"/>
      <dgm:spPr/>
      <dgm:t>
        <a:bodyPr/>
        <a:lstStyle/>
        <a:p>
          <a:endParaRPr lang="en-US" sz="1400" dirty="0"/>
        </a:p>
      </dgm:t>
    </dgm:pt>
    <dgm:pt modelId="{0DB67F2B-F77A-4E5E-B6DE-F3581EFA6B24}" type="parTrans" cxnId="{F44BB4D3-A332-4A50-AA54-A6F7AE809EA8}">
      <dgm:prSet/>
      <dgm:spPr/>
      <dgm:t>
        <a:bodyPr/>
        <a:lstStyle/>
        <a:p>
          <a:endParaRPr lang="en-US"/>
        </a:p>
      </dgm:t>
    </dgm:pt>
    <dgm:pt modelId="{CD37237C-75E6-40C7-8E5A-9FB06375E431}" type="sibTrans" cxnId="{F44BB4D3-A332-4A50-AA54-A6F7AE809EA8}">
      <dgm:prSet/>
      <dgm:spPr/>
      <dgm:t>
        <a:bodyPr/>
        <a:lstStyle/>
        <a:p>
          <a:endParaRPr lang="en-US"/>
        </a:p>
      </dgm:t>
    </dgm:pt>
    <dgm:pt modelId="{E564D410-BB32-491F-8177-C1C99B8962F1}" type="pres">
      <dgm:prSet presAssocID="{7FCA9488-96FE-4FC9-8794-3F9B51F88C3D}" presName="Name0" presStyleCnt="0">
        <dgm:presLayoutVars>
          <dgm:chMax/>
          <dgm:chPref val="3"/>
          <dgm:dir/>
          <dgm:animOne val="branch"/>
          <dgm:animLvl val="lvl"/>
        </dgm:presLayoutVars>
      </dgm:prSet>
      <dgm:spPr/>
    </dgm:pt>
    <dgm:pt modelId="{465C492B-EAF7-4C73-B77D-2A66CFD0758C}" type="pres">
      <dgm:prSet presAssocID="{CB58FC5D-576C-4D74-A09D-F95E4388A08C}" presName="composite" presStyleCnt="0"/>
      <dgm:spPr/>
    </dgm:pt>
    <dgm:pt modelId="{DCEDB167-6D67-4AC1-BAC1-93C7BE62174D}" type="pres">
      <dgm:prSet presAssocID="{CB58FC5D-576C-4D74-A09D-F95E4388A08C}" presName="FirstChild" presStyleLbl="revTx" presStyleIdx="0" presStyleCnt="6">
        <dgm:presLayoutVars>
          <dgm:chMax val="0"/>
          <dgm:chPref val="0"/>
          <dgm:bulletEnabled val="1"/>
        </dgm:presLayoutVars>
      </dgm:prSet>
      <dgm:spPr/>
    </dgm:pt>
    <dgm:pt modelId="{D5323436-0B08-4A4C-8DB0-B456B969D01F}" type="pres">
      <dgm:prSet presAssocID="{CB58FC5D-576C-4D74-A09D-F95E4388A08C}" presName="Parent" presStyleLbl="alignNode1" presStyleIdx="0" presStyleCnt="3">
        <dgm:presLayoutVars>
          <dgm:chMax val="3"/>
          <dgm:chPref val="3"/>
          <dgm:bulletEnabled val="1"/>
        </dgm:presLayoutVars>
      </dgm:prSet>
      <dgm:spPr/>
    </dgm:pt>
    <dgm:pt modelId="{6A66C4FA-76F2-42F7-A709-FC149F19154C}" type="pres">
      <dgm:prSet presAssocID="{CB58FC5D-576C-4D74-A09D-F95E4388A08C}" presName="Accent" presStyleLbl="parChTrans1D1" presStyleIdx="0" presStyleCnt="3"/>
      <dgm:spPr/>
    </dgm:pt>
    <dgm:pt modelId="{FD6545E9-F008-458E-A8F2-DF3D4AA7EC32}" type="pres">
      <dgm:prSet presAssocID="{CB58FC5D-576C-4D74-A09D-F95E4388A08C}" presName="Child" presStyleLbl="revTx" presStyleIdx="1" presStyleCnt="6">
        <dgm:presLayoutVars>
          <dgm:chMax val="0"/>
          <dgm:chPref val="0"/>
          <dgm:bulletEnabled val="1"/>
        </dgm:presLayoutVars>
      </dgm:prSet>
      <dgm:spPr/>
    </dgm:pt>
    <dgm:pt modelId="{BCCC353E-1D6D-4630-8950-BF54FEFDC2AE}" type="pres">
      <dgm:prSet presAssocID="{73A3AD90-5A52-4813-AC2B-05039125C0D0}" presName="sibTrans" presStyleCnt="0"/>
      <dgm:spPr/>
    </dgm:pt>
    <dgm:pt modelId="{CC4CBB31-E86F-471B-8A0D-1DD6D20B429C}" type="pres">
      <dgm:prSet presAssocID="{A3C6A33E-3645-460A-8E59-A019915746ED}" presName="composite" presStyleCnt="0"/>
      <dgm:spPr/>
    </dgm:pt>
    <dgm:pt modelId="{87FEA9C1-9E21-41AF-A6CF-28A39145A9F1}" type="pres">
      <dgm:prSet presAssocID="{A3C6A33E-3645-460A-8E59-A019915746ED}" presName="FirstChild" presStyleLbl="revTx" presStyleIdx="2" presStyleCnt="6">
        <dgm:presLayoutVars>
          <dgm:chMax val="0"/>
          <dgm:chPref val="0"/>
          <dgm:bulletEnabled val="1"/>
        </dgm:presLayoutVars>
      </dgm:prSet>
      <dgm:spPr/>
    </dgm:pt>
    <dgm:pt modelId="{FD38042D-25CD-4099-8D4B-AC1428FD09DC}" type="pres">
      <dgm:prSet presAssocID="{A3C6A33E-3645-460A-8E59-A019915746ED}" presName="Parent" presStyleLbl="alignNode1" presStyleIdx="1" presStyleCnt="3">
        <dgm:presLayoutVars>
          <dgm:chMax val="3"/>
          <dgm:chPref val="3"/>
          <dgm:bulletEnabled val="1"/>
        </dgm:presLayoutVars>
      </dgm:prSet>
      <dgm:spPr/>
    </dgm:pt>
    <dgm:pt modelId="{1099B233-AA98-40CD-8B23-4E8D0D430A12}" type="pres">
      <dgm:prSet presAssocID="{A3C6A33E-3645-460A-8E59-A019915746ED}" presName="Accent" presStyleLbl="parChTrans1D1" presStyleIdx="1" presStyleCnt="3"/>
      <dgm:spPr/>
    </dgm:pt>
    <dgm:pt modelId="{017A5828-A8B1-4E59-81BD-13A3111BB40F}" type="pres">
      <dgm:prSet presAssocID="{A3C6A33E-3645-460A-8E59-A019915746ED}" presName="Child" presStyleLbl="revTx" presStyleIdx="3" presStyleCnt="6">
        <dgm:presLayoutVars>
          <dgm:chMax val="0"/>
          <dgm:chPref val="0"/>
          <dgm:bulletEnabled val="1"/>
        </dgm:presLayoutVars>
      </dgm:prSet>
      <dgm:spPr/>
    </dgm:pt>
    <dgm:pt modelId="{F440B0C1-FC71-4ACB-BC5D-651C72AE18DC}" type="pres">
      <dgm:prSet presAssocID="{BEFDA834-3475-469D-A088-2741D98DAFBA}" presName="sibTrans" presStyleCnt="0"/>
      <dgm:spPr/>
    </dgm:pt>
    <dgm:pt modelId="{1973C0BD-6A3D-44E1-82FA-640594593AC7}" type="pres">
      <dgm:prSet presAssocID="{7B2153E6-AC3D-4466-A37C-23ACC26DB137}" presName="composite" presStyleCnt="0"/>
      <dgm:spPr/>
    </dgm:pt>
    <dgm:pt modelId="{5F329477-89D4-4198-BA04-49CC8220B20B}" type="pres">
      <dgm:prSet presAssocID="{7B2153E6-AC3D-4466-A37C-23ACC26DB137}" presName="FirstChild" presStyleLbl="revTx" presStyleIdx="4" presStyleCnt="6" custLinFactNeighborX="-233" custLinFactNeighborY="-6356">
        <dgm:presLayoutVars>
          <dgm:chMax val="0"/>
          <dgm:chPref val="0"/>
          <dgm:bulletEnabled val="1"/>
        </dgm:presLayoutVars>
      </dgm:prSet>
      <dgm:spPr/>
    </dgm:pt>
    <dgm:pt modelId="{2B6347CE-7A11-42EF-BC03-91D069B40482}" type="pres">
      <dgm:prSet presAssocID="{7B2153E6-AC3D-4466-A37C-23ACC26DB137}" presName="Parent" presStyleLbl="alignNode1" presStyleIdx="2" presStyleCnt="3" custLinFactNeighborX="6" custLinFactNeighborY="22591">
        <dgm:presLayoutVars>
          <dgm:chMax val="3"/>
          <dgm:chPref val="3"/>
          <dgm:bulletEnabled val="1"/>
        </dgm:presLayoutVars>
      </dgm:prSet>
      <dgm:spPr/>
    </dgm:pt>
    <dgm:pt modelId="{C2CDB66F-3BF5-4FC4-BE41-11DC376CBD06}" type="pres">
      <dgm:prSet presAssocID="{7B2153E6-AC3D-4466-A37C-23ACC26DB137}" presName="Accent" presStyleLbl="parChTrans1D1" presStyleIdx="2" presStyleCnt="3" custLinFactY="-300000" custLinFactNeighborX="345" custLinFactNeighborY="-335000"/>
      <dgm:spPr/>
    </dgm:pt>
    <dgm:pt modelId="{AA3CCF1E-41CF-424A-ABC2-847915F0F36F}" type="pres">
      <dgm:prSet presAssocID="{7B2153E6-AC3D-4466-A37C-23ACC26DB137}" presName="Child" presStyleLbl="revTx" presStyleIdx="5" presStyleCnt="6" custScaleX="99821" custScaleY="53595" custLinFactNeighborY="23573">
        <dgm:presLayoutVars>
          <dgm:chMax val="0"/>
          <dgm:chPref val="0"/>
          <dgm:bulletEnabled val="1"/>
        </dgm:presLayoutVars>
      </dgm:prSet>
      <dgm:spPr/>
    </dgm:pt>
  </dgm:ptLst>
  <dgm:cxnLst>
    <dgm:cxn modelId="{C44B4301-510B-4ADB-A82B-0DE31919C1AB}" srcId="{CB58FC5D-576C-4D74-A09D-F95E4388A08C}" destId="{4EF65ACD-B758-4D91-9863-E83B67908F03}" srcOrd="0" destOrd="0" parTransId="{5D6EF2EE-EB52-43A2-9274-BCB7D4665947}" sibTransId="{54CBE74C-643D-4A37-9C36-23CDA430E6D9}"/>
    <dgm:cxn modelId="{48F6FD22-C6B4-402D-9496-CA398E550009}" type="presOf" srcId="{83F93ED0-4880-4DAC-9A53-27F1F5FBB31F}" destId="{5F329477-89D4-4198-BA04-49CC8220B20B}" srcOrd="0" destOrd="0" presId="urn:microsoft.com/office/officeart/2011/layout/TabList"/>
    <dgm:cxn modelId="{1BC3A52B-7254-4E4F-B590-6FB8CF7ABF39}" srcId="{7B2153E6-AC3D-4466-A37C-23ACC26DB137}" destId="{83F93ED0-4880-4DAC-9A53-27F1F5FBB31F}" srcOrd="0" destOrd="0" parTransId="{570952B9-D1AD-48D5-BD4A-8DB45EB4006F}" sibTransId="{784C79EC-2B98-425A-B7D0-7E8B0AD31F27}"/>
    <dgm:cxn modelId="{3FEEF037-BDF5-4710-9FA7-3B17A1B5AE4F}" type="presOf" srcId="{4EF65ACD-B758-4D91-9863-E83B67908F03}" destId="{DCEDB167-6D67-4AC1-BAC1-93C7BE62174D}" srcOrd="0" destOrd="0" presId="urn:microsoft.com/office/officeart/2011/layout/TabList"/>
    <dgm:cxn modelId="{8361783C-2D08-47A7-A635-852EEE137653}" type="presOf" srcId="{4905469F-A3E5-4CBC-ABD4-8375B9A30F71}" destId="{017A5828-A8B1-4E59-81BD-13A3111BB40F}" srcOrd="0" destOrd="0" presId="urn:microsoft.com/office/officeart/2011/layout/TabList"/>
    <dgm:cxn modelId="{2CAC905C-CB29-4CCD-8D3E-77C1BA188C0A}" type="presOf" srcId="{96224159-3D9E-4CFF-8FD5-1CD91A909A22}" destId="{87FEA9C1-9E21-41AF-A6CF-28A39145A9F1}" srcOrd="0" destOrd="0" presId="urn:microsoft.com/office/officeart/2011/layout/TabList"/>
    <dgm:cxn modelId="{28BC1B43-E918-4EA5-8BA9-7597E5DB0FC5}" type="presOf" srcId="{7FCA9488-96FE-4FC9-8794-3F9B51F88C3D}" destId="{E564D410-BB32-491F-8177-C1C99B8962F1}" srcOrd="0" destOrd="0" presId="urn:microsoft.com/office/officeart/2011/layout/TabList"/>
    <dgm:cxn modelId="{4B98F043-4314-40A5-8891-EAB42CF5B98E}" srcId="{7FCA9488-96FE-4FC9-8794-3F9B51F88C3D}" destId="{A3C6A33E-3645-460A-8E59-A019915746ED}" srcOrd="1" destOrd="0" parTransId="{F6B59B6D-1479-4A8E-ACEF-A5D6F14EF17F}" sibTransId="{BEFDA834-3475-469D-A088-2741D98DAFBA}"/>
    <dgm:cxn modelId="{89776367-B119-4F6B-A2FB-505C9CCCDB00}" type="presOf" srcId="{7B2153E6-AC3D-4466-A37C-23ACC26DB137}" destId="{2B6347CE-7A11-42EF-BC03-91D069B40482}" srcOrd="0" destOrd="0" presId="urn:microsoft.com/office/officeart/2011/layout/TabList"/>
    <dgm:cxn modelId="{ECEAF258-EAF5-4939-996E-D12E61A52E8E}" srcId="{7B2153E6-AC3D-4466-A37C-23ACC26DB137}" destId="{2A067D6E-0E96-4C1C-8510-2D43A66C3FCE}" srcOrd="2" destOrd="0" parTransId="{AB8B8CA1-BDF2-4EBC-8D71-8E260F8D2A0E}" sibTransId="{DF4CD23D-C431-4BD0-BC40-454E609BF7E1}"/>
    <dgm:cxn modelId="{64634A7E-EA2D-4E1A-8F71-7D0BB185A704}" type="presOf" srcId="{CB58FC5D-576C-4D74-A09D-F95E4388A08C}" destId="{D5323436-0B08-4A4C-8DB0-B456B969D01F}" srcOrd="0" destOrd="0" presId="urn:microsoft.com/office/officeart/2011/layout/TabList"/>
    <dgm:cxn modelId="{6E19DE9F-5F10-4BFC-9DD9-83BA118C68B5}" srcId="{7FCA9488-96FE-4FC9-8794-3F9B51F88C3D}" destId="{CB58FC5D-576C-4D74-A09D-F95E4388A08C}" srcOrd="0" destOrd="0" parTransId="{35A09A42-05A0-42D3-BA1E-D043F489EDA6}" sibTransId="{73A3AD90-5A52-4813-AC2B-05039125C0D0}"/>
    <dgm:cxn modelId="{880E1AAA-B7DA-403A-A735-FC14613D8C43}" type="presOf" srcId="{A3C6A33E-3645-460A-8E59-A019915746ED}" destId="{FD38042D-25CD-4099-8D4B-AC1428FD09DC}" srcOrd="0" destOrd="0" presId="urn:microsoft.com/office/officeart/2011/layout/TabList"/>
    <dgm:cxn modelId="{A9D2E5AC-233F-4316-8CB5-4F779720A8D1}" srcId="{7FCA9488-96FE-4FC9-8794-3F9B51F88C3D}" destId="{7B2153E6-AC3D-4466-A37C-23ACC26DB137}" srcOrd="2" destOrd="0" parTransId="{89458D15-4D7A-436B-877E-E5F7024928B7}" sibTransId="{81F6EB23-66E9-4C90-897F-417FACAFF437}"/>
    <dgm:cxn modelId="{56E647B4-F486-4BD9-902D-C2606E42A2BD}" type="presOf" srcId="{2A067D6E-0E96-4C1C-8510-2D43A66C3FCE}" destId="{AA3CCF1E-41CF-424A-ABC2-847915F0F36F}" srcOrd="0" destOrd="1" presId="urn:microsoft.com/office/officeart/2011/layout/TabList"/>
    <dgm:cxn modelId="{021602B9-7D27-4A5F-8161-92579C10757C}" srcId="{A3C6A33E-3645-460A-8E59-A019915746ED}" destId="{96224159-3D9E-4CFF-8FD5-1CD91A909A22}" srcOrd="0" destOrd="0" parTransId="{BDD66EB7-8D7C-48F7-95D7-88A5DD46CDD7}" sibTransId="{3B89C8BC-32AB-446A-9789-EDD9DD9C289E}"/>
    <dgm:cxn modelId="{311EB7C0-EF95-4946-BF86-4B9C4FF028C3}" srcId="{CB58FC5D-576C-4D74-A09D-F95E4388A08C}" destId="{763C73C0-C439-4DE7-A867-9D2235E1D12C}" srcOrd="1" destOrd="0" parTransId="{B9FE0B34-5FA5-46C9-B553-4F0C4A05D4D8}" sibTransId="{E9AFA3ED-EFB9-4CC9-A0F9-6A78B2803A8A}"/>
    <dgm:cxn modelId="{4D65EECF-1FF3-4573-A688-B038A85F186A}" srcId="{A3C6A33E-3645-460A-8E59-A019915746ED}" destId="{4905469F-A3E5-4CBC-ABD4-8375B9A30F71}" srcOrd="1" destOrd="0" parTransId="{3533F119-3837-47EF-97E2-E6C9208BE31D}" sibTransId="{55C5D007-AC13-4DD0-9636-3CEC5E83F1B7}"/>
    <dgm:cxn modelId="{F44BB4D3-A332-4A50-AA54-A6F7AE809EA8}" srcId="{7B2153E6-AC3D-4466-A37C-23ACC26DB137}" destId="{F239F237-8C74-4816-A4EB-425C5FD04B71}" srcOrd="1" destOrd="0" parTransId="{0DB67F2B-F77A-4E5E-B6DE-F3581EFA6B24}" sibTransId="{CD37237C-75E6-40C7-8E5A-9FB06375E431}"/>
    <dgm:cxn modelId="{181BFFE8-F3FC-493D-A483-354759301160}" type="presOf" srcId="{763C73C0-C439-4DE7-A867-9D2235E1D12C}" destId="{FD6545E9-F008-458E-A8F2-DF3D4AA7EC32}" srcOrd="0" destOrd="0" presId="urn:microsoft.com/office/officeart/2011/layout/TabList"/>
    <dgm:cxn modelId="{E309E7FC-EB7A-450A-A8F2-5A0F109E6B35}" type="presOf" srcId="{F239F237-8C74-4816-A4EB-425C5FD04B71}" destId="{AA3CCF1E-41CF-424A-ABC2-847915F0F36F}" srcOrd="0" destOrd="0" presId="urn:microsoft.com/office/officeart/2011/layout/TabList"/>
    <dgm:cxn modelId="{0AE973C0-86C3-49B5-AAB7-CA9B37821A1F}" type="presParOf" srcId="{E564D410-BB32-491F-8177-C1C99B8962F1}" destId="{465C492B-EAF7-4C73-B77D-2A66CFD0758C}" srcOrd="0" destOrd="0" presId="urn:microsoft.com/office/officeart/2011/layout/TabList"/>
    <dgm:cxn modelId="{EF7855DD-2E89-41B8-BF79-7BFE8FB1AAAC}" type="presParOf" srcId="{465C492B-EAF7-4C73-B77D-2A66CFD0758C}" destId="{DCEDB167-6D67-4AC1-BAC1-93C7BE62174D}" srcOrd="0" destOrd="0" presId="urn:microsoft.com/office/officeart/2011/layout/TabList"/>
    <dgm:cxn modelId="{F72E7CFA-21D1-49F6-B672-88144C39B456}" type="presParOf" srcId="{465C492B-EAF7-4C73-B77D-2A66CFD0758C}" destId="{D5323436-0B08-4A4C-8DB0-B456B969D01F}" srcOrd="1" destOrd="0" presId="urn:microsoft.com/office/officeart/2011/layout/TabList"/>
    <dgm:cxn modelId="{5AE461A5-F965-4CC6-9708-1BB09F47C3A3}" type="presParOf" srcId="{465C492B-EAF7-4C73-B77D-2A66CFD0758C}" destId="{6A66C4FA-76F2-42F7-A709-FC149F19154C}" srcOrd="2" destOrd="0" presId="urn:microsoft.com/office/officeart/2011/layout/TabList"/>
    <dgm:cxn modelId="{62630F14-6B61-4CE2-9F67-925F034D3CCF}" type="presParOf" srcId="{E564D410-BB32-491F-8177-C1C99B8962F1}" destId="{FD6545E9-F008-458E-A8F2-DF3D4AA7EC32}" srcOrd="1" destOrd="0" presId="urn:microsoft.com/office/officeart/2011/layout/TabList"/>
    <dgm:cxn modelId="{45566BDD-B3B4-4721-8CB4-724D1A5C26C5}" type="presParOf" srcId="{E564D410-BB32-491F-8177-C1C99B8962F1}" destId="{BCCC353E-1D6D-4630-8950-BF54FEFDC2AE}" srcOrd="2" destOrd="0" presId="urn:microsoft.com/office/officeart/2011/layout/TabList"/>
    <dgm:cxn modelId="{756B92AC-8F65-4F5F-AB29-F1244F9583F7}" type="presParOf" srcId="{E564D410-BB32-491F-8177-C1C99B8962F1}" destId="{CC4CBB31-E86F-471B-8A0D-1DD6D20B429C}" srcOrd="3" destOrd="0" presId="urn:microsoft.com/office/officeart/2011/layout/TabList"/>
    <dgm:cxn modelId="{E47CFA9F-500F-4997-89AB-70CEA7F2FA31}" type="presParOf" srcId="{CC4CBB31-E86F-471B-8A0D-1DD6D20B429C}" destId="{87FEA9C1-9E21-41AF-A6CF-28A39145A9F1}" srcOrd="0" destOrd="0" presId="urn:microsoft.com/office/officeart/2011/layout/TabList"/>
    <dgm:cxn modelId="{D8284B5C-6195-401F-9474-240621BE5137}" type="presParOf" srcId="{CC4CBB31-E86F-471B-8A0D-1DD6D20B429C}" destId="{FD38042D-25CD-4099-8D4B-AC1428FD09DC}" srcOrd="1" destOrd="0" presId="urn:microsoft.com/office/officeart/2011/layout/TabList"/>
    <dgm:cxn modelId="{3E015003-BCA9-4852-8F7B-C3B062EE272A}" type="presParOf" srcId="{CC4CBB31-E86F-471B-8A0D-1DD6D20B429C}" destId="{1099B233-AA98-40CD-8B23-4E8D0D430A12}" srcOrd="2" destOrd="0" presId="urn:microsoft.com/office/officeart/2011/layout/TabList"/>
    <dgm:cxn modelId="{E8DB7E2F-0E10-48AD-AD3C-D70160AE73F5}" type="presParOf" srcId="{E564D410-BB32-491F-8177-C1C99B8962F1}" destId="{017A5828-A8B1-4E59-81BD-13A3111BB40F}" srcOrd="4" destOrd="0" presId="urn:microsoft.com/office/officeart/2011/layout/TabList"/>
    <dgm:cxn modelId="{3EE7A8DC-7B3D-4775-A4BF-2CE420D9992B}" type="presParOf" srcId="{E564D410-BB32-491F-8177-C1C99B8962F1}" destId="{F440B0C1-FC71-4ACB-BC5D-651C72AE18DC}" srcOrd="5" destOrd="0" presId="urn:microsoft.com/office/officeart/2011/layout/TabList"/>
    <dgm:cxn modelId="{5B6E29C1-664F-470F-B98E-D39EB55B72FB}" type="presParOf" srcId="{E564D410-BB32-491F-8177-C1C99B8962F1}" destId="{1973C0BD-6A3D-44E1-82FA-640594593AC7}" srcOrd="6" destOrd="0" presId="urn:microsoft.com/office/officeart/2011/layout/TabList"/>
    <dgm:cxn modelId="{D8C30294-A300-4A0C-9E70-BCD8530F16F5}" type="presParOf" srcId="{1973C0BD-6A3D-44E1-82FA-640594593AC7}" destId="{5F329477-89D4-4198-BA04-49CC8220B20B}" srcOrd="0" destOrd="0" presId="urn:microsoft.com/office/officeart/2011/layout/TabList"/>
    <dgm:cxn modelId="{87CBCB21-96D7-4399-95A2-39807A2B621E}" type="presParOf" srcId="{1973C0BD-6A3D-44E1-82FA-640594593AC7}" destId="{2B6347CE-7A11-42EF-BC03-91D069B40482}" srcOrd="1" destOrd="0" presId="urn:microsoft.com/office/officeart/2011/layout/TabList"/>
    <dgm:cxn modelId="{DFA7D386-6468-4068-BEC0-BF757FEDCBFC}" type="presParOf" srcId="{1973C0BD-6A3D-44E1-82FA-640594593AC7}" destId="{C2CDB66F-3BF5-4FC4-BE41-11DC376CBD06}" srcOrd="2" destOrd="0" presId="urn:microsoft.com/office/officeart/2011/layout/TabList"/>
    <dgm:cxn modelId="{38E98C37-B313-4FA1-9421-23ACC0CFCF9D}" type="presParOf" srcId="{E564D410-BB32-491F-8177-C1C99B8962F1}" destId="{AA3CCF1E-41CF-424A-ABC2-847915F0F36F}" srcOrd="7" destOrd="0" presId="urn:microsoft.com/office/officeart/2011/layout/Tab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52B3B8-381A-4FEC-9F72-528D68FD1B38}">
      <dsp:nvSpPr>
        <dsp:cNvPr id="0" name=""/>
        <dsp:cNvSpPr/>
      </dsp:nvSpPr>
      <dsp:spPr>
        <a:xfrm>
          <a:off x="0" y="501813"/>
          <a:ext cx="5422900" cy="655200"/>
        </a:xfrm>
        <a:prstGeom prst="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EE4BA23-972F-43F2-9DC1-7AB1EAD181A5}">
      <dsp:nvSpPr>
        <dsp:cNvPr id="0" name=""/>
        <dsp:cNvSpPr/>
      </dsp:nvSpPr>
      <dsp:spPr>
        <a:xfrm>
          <a:off x="271145" y="118053"/>
          <a:ext cx="3796030" cy="76752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481" tIns="0" rIns="143481" bIns="0" numCol="1" spcCol="1270" anchor="ctr" anchorCtr="0">
          <a:noAutofit/>
        </a:bodyPr>
        <a:lstStyle/>
        <a:p>
          <a:pPr marL="0" lvl="0" indent="0" algn="l" defTabSz="1155700">
            <a:lnSpc>
              <a:spcPct val="90000"/>
            </a:lnSpc>
            <a:spcBef>
              <a:spcPct val="0"/>
            </a:spcBef>
            <a:spcAft>
              <a:spcPct val="35000"/>
            </a:spcAft>
            <a:buNone/>
          </a:pPr>
          <a:r>
            <a:rPr lang="en-US" sz="2600" kern="1200" dirty="0"/>
            <a:t>Where/ who are today’s customers?</a:t>
          </a:r>
        </a:p>
      </dsp:txBody>
      <dsp:txXfrm>
        <a:off x="308612" y="155520"/>
        <a:ext cx="3721096" cy="692586"/>
      </dsp:txXfrm>
    </dsp:sp>
    <dsp:sp modelId="{FEBAF92C-B669-40B4-B508-C8BB60DF6717}">
      <dsp:nvSpPr>
        <dsp:cNvPr id="0" name=""/>
        <dsp:cNvSpPr/>
      </dsp:nvSpPr>
      <dsp:spPr>
        <a:xfrm>
          <a:off x="0" y="1681173"/>
          <a:ext cx="5422900" cy="655200"/>
        </a:xfrm>
        <a:prstGeom prst="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24D43B3-9131-4AF6-B131-F513501020FC}">
      <dsp:nvSpPr>
        <dsp:cNvPr id="0" name=""/>
        <dsp:cNvSpPr/>
      </dsp:nvSpPr>
      <dsp:spPr>
        <a:xfrm>
          <a:off x="271145" y="1297413"/>
          <a:ext cx="3796030" cy="76752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481" tIns="0" rIns="143481" bIns="0" numCol="1" spcCol="1270" anchor="ctr" anchorCtr="0">
          <a:noAutofit/>
        </a:bodyPr>
        <a:lstStyle/>
        <a:p>
          <a:pPr marL="0" lvl="0" indent="0" algn="l" defTabSz="1155700">
            <a:lnSpc>
              <a:spcPct val="90000"/>
            </a:lnSpc>
            <a:spcBef>
              <a:spcPct val="0"/>
            </a:spcBef>
            <a:spcAft>
              <a:spcPct val="35000"/>
            </a:spcAft>
            <a:buNone/>
          </a:pPr>
          <a:r>
            <a:rPr lang="en-US" sz="2600" kern="1200" dirty="0"/>
            <a:t>What genres are more popular in these markets?</a:t>
          </a:r>
        </a:p>
      </dsp:txBody>
      <dsp:txXfrm>
        <a:off x="308612" y="1334880"/>
        <a:ext cx="3721096" cy="692586"/>
      </dsp:txXfrm>
    </dsp:sp>
    <dsp:sp modelId="{C31A2011-58D3-458A-98FC-EC86F36A7EAE}">
      <dsp:nvSpPr>
        <dsp:cNvPr id="0" name=""/>
        <dsp:cNvSpPr/>
      </dsp:nvSpPr>
      <dsp:spPr>
        <a:xfrm>
          <a:off x="0" y="2860533"/>
          <a:ext cx="5422900" cy="655200"/>
        </a:xfrm>
        <a:prstGeom prst="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F08120A-5681-452B-9247-535B4DC3E525}">
      <dsp:nvSpPr>
        <dsp:cNvPr id="0" name=""/>
        <dsp:cNvSpPr/>
      </dsp:nvSpPr>
      <dsp:spPr>
        <a:xfrm>
          <a:off x="271145" y="2476773"/>
          <a:ext cx="3796030" cy="76752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481" tIns="0" rIns="143481" bIns="0" numCol="1" spcCol="1270" anchor="ctr" anchorCtr="0">
          <a:noAutofit/>
        </a:bodyPr>
        <a:lstStyle/>
        <a:p>
          <a:pPr marL="0" lvl="0" indent="0" algn="l" defTabSz="1155700">
            <a:lnSpc>
              <a:spcPct val="90000"/>
            </a:lnSpc>
            <a:spcBef>
              <a:spcPct val="0"/>
            </a:spcBef>
            <a:spcAft>
              <a:spcPct val="35000"/>
            </a:spcAft>
            <a:buNone/>
          </a:pPr>
          <a:r>
            <a:rPr lang="en-US" sz="2600" kern="1200" dirty="0"/>
            <a:t>How will trend changes affect the business?</a:t>
          </a:r>
        </a:p>
      </dsp:txBody>
      <dsp:txXfrm>
        <a:off x="308612" y="2514240"/>
        <a:ext cx="3721096" cy="6925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CDB66F-3BF5-4FC4-BE41-11DC376CBD06}">
      <dsp:nvSpPr>
        <dsp:cNvPr id="0" name=""/>
        <dsp:cNvSpPr/>
      </dsp:nvSpPr>
      <dsp:spPr>
        <a:xfrm>
          <a:off x="0" y="2965606"/>
          <a:ext cx="11029950" cy="0"/>
        </a:xfrm>
        <a:prstGeom prst="line">
          <a:avLst/>
        </a:pr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99B233-AA98-40CD-8B23-4E8D0D430A12}">
      <dsp:nvSpPr>
        <dsp:cNvPr id="0" name=""/>
        <dsp:cNvSpPr/>
      </dsp:nvSpPr>
      <dsp:spPr>
        <a:xfrm>
          <a:off x="0" y="1822921"/>
          <a:ext cx="11029950" cy="0"/>
        </a:xfrm>
        <a:prstGeom prst="line">
          <a:avLst/>
        </a:pr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66C4FA-76F2-42F7-A709-FC149F19154C}">
      <dsp:nvSpPr>
        <dsp:cNvPr id="0" name=""/>
        <dsp:cNvSpPr/>
      </dsp:nvSpPr>
      <dsp:spPr>
        <a:xfrm>
          <a:off x="0" y="451636"/>
          <a:ext cx="11029950" cy="0"/>
        </a:xfrm>
        <a:prstGeom prst="line">
          <a:avLst/>
        </a:pr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CEDB167-6D67-4AC1-BAC1-93C7BE62174D}">
      <dsp:nvSpPr>
        <dsp:cNvPr id="0" name=""/>
        <dsp:cNvSpPr/>
      </dsp:nvSpPr>
      <dsp:spPr>
        <a:xfrm>
          <a:off x="2867786" y="2079"/>
          <a:ext cx="8162163" cy="4495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b" anchorCtr="0">
          <a:noAutofit/>
        </a:bodyPr>
        <a:lstStyle/>
        <a:p>
          <a:pPr marL="0" lvl="0" indent="0" algn="l" defTabSz="533400">
            <a:lnSpc>
              <a:spcPct val="90000"/>
            </a:lnSpc>
            <a:spcBef>
              <a:spcPct val="0"/>
            </a:spcBef>
            <a:spcAft>
              <a:spcPct val="35000"/>
            </a:spcAft>
            <a:buNone/>
          </a:pPr>
          <a:r>
            <a:rPr lang="en-US" sz="1200" kern="1200" dirty="0"/>
            <a:t>-</a:t>
          </a:r>
        </a:p>
      </dsp:txBody>
      <dsp:txXfrm>
        <a:off x="2867786" y="2079"/>
        <a:ext cx="8162163" cy="449557"/>
      </dsp:txXfrm>
    </dsp:sp>
    <dsp:sp modelId="{D5323436-0B08-4A4C-8DB0-B456B969D01F}">
      <dsp:nvSpPr>
        <dsp:cNvPr id="0" name=""/>
        <dsp:cNvSpPr/>
      </dsp:nvSpPr>
      <dsp:spPr>
        <a:xfrm>
          <a:off x="0" y="2079"/>
          <a:ext cx="2867786" cy="449557"/>
        </a:xfrm>
        <a:prstGeom prst="round2SameRect">
          <a:avLst>
            <a:gd name="adj1" fmla="val 16670"/>
            <a:gd name="adj2" fmla="val 0"/>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en-US" sz="1200" kern="1200" dirty="0"/>
            <a:t>Geography</a:t>
          </a:r>
        </a:p>
      </dsp:txBody>
      <dsp:txXfrm>
        <a:off x="21950" y="24029"/>
        <a:ext cx="2823886" cy="427607"/>
      </dsp:txXfrm>
    </dsp:sp>
    <dsp:sp modelId="{FD6545E9-F008-458E-A8F2-DF3D4AA7EC32}">
      <dsp:nvSpPr>
        <dsp:cNvPr id="0" name=""/>
        <dsp:cNvSpPr/>
      </dsp:nvSpPr>
      <dsp:spPr>
        <a:xfrm>
          <a:off x="0" y="451636"/>
          <a:ext cx="11029950" cy="8992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114300" lvl="1" indent="-114300" algn="l" defTabSz="622300">
            <a:lnSpc>
              <a:spcPct val="90000"/>
            </a:lnSpc>
            <a:spcBef>
              <a:spcPct val="0"/>
            </a:spcBef>
            <a:spcAft>
              <a:spcPct val="15000"/>
            </a:spcAft>
            <a:buChar char="•"/>
          </a:pPr>
          <a:r>
            <a:rPr lang="en-US" sz="1400" kern="1200" dirty="0" err="1"/>
            <a:t>GameCo</a:t>
          </a:r>
          <a:r>
            <a:rPr lang="en-US" sz="1400" kern="1200" dirty="0"/>
            <a:t> will have to refocus their business strategy due to the changing market trends. Europe is now the largest market and will require an increase in resources for the region.</a:t>
          </a:r>
        </a:p>
      </dsp:txBody>
      <dsp:txXfrm>
        <a:off x="0" y="451636"/>
        <a:ext cx="11029950" cy="899249"/>
      </dsp:txXfrm>
    </dsp:sp>
    <dsp:sp modelId="{87FEA9C1-9E21-41AF-A6CF-28A39145A9F1}">
      <dsp:nvSpPr>
        <dsp:cNvPr id="0" name=""/>
        <dsp:cNvSpPr/>
      </dsp:nvSpPr>
      <dsp:spPr>
        <a:xfrm>
          <a:off x="2867786" y="1373363"/>
          <a:ext cx="8162163" cy="4495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b" anchorCtr="0">
          <a:noAutofit/>
        </a:bodyPr>
        <a:lstStyle/>
        <a:p>
          <a:pPr marL="0" lvl="0" indent="0" algn="l" defTabSz="533400">
            <a:lnSpc>
              <a:spcPct val="90000"/>
            </a:lnSpc>
            <a:spcBef>
              <a:spcPct val="0"/>
            </a:spcBef>
            <a:spcAft>
              <a:spcPct val="35000"/>
            </a:spcAft>
            <a:buNone/>
          </a:pPr>
          <a:r>
            <a:rPr lang="en-US" sz="1200" kern="1200" dirty="0"/>
            <a:t>-</a:t>
          </a:r>
        </a:p>
      </dsp:txBody>
      <dsp:txXfrm>
        <a:off x="2867786" y="1373363"/>
        <a:ext cx="8162163" cy="449557"/>
      </dsp:txXfrm>
    </dsp:sp>
    <dsp:sp modelId="{FD38042D-25CD-4099-8D4B-AC1428FD09DC}">
      <dsp:nvSpPr>
        <dsp:cNvPr id="0" name=""/>
        <dsp:cNvSpPr/>
      </dsp:nvSpPr>
      <dsp:spPr>
        <a:xfrm>
          <a:off x="0" y="1373363"/>
          <a:ext cx="2867786" cy="449557"/>
        </a:xfrm>
        <a:prstGeom prst="round2SameRect">
          <a:avLst>
            <a:gd name="adj1" fmla="val 16670"/>
            <a:gd name="adj2" fmla="val 0"/>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en-US" sz="1200" kern="1200" dirty="0"/>
            <a:t>Platform sales</a:t>
          </a:r>
        </a:p>
      </dsp:txBody>
      <dsp:txXfrm>
        <a:off x="21950" y="1395313"/>
        <a:ext cx="2823886" cy="427607"/>
      </dsp:txXfrm>
    </dsp:sp>
    <dsp:sp modelId="{017A5828-A8B1-4E59-81BD-13A3111BB40F}">
      <dsp:nvSpPr>
        <dsp:cNvPr id="0" name=""/>
        <dsp:cNvSpPr/>
      </dsp:nvSpPr>
      <dsp:spPr>
        <a:xfrm>
          <a:off x="0" y="1822921"/>
          <a:ext cx="11029950" cy="8992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Despite a market being dominated by North America historically, in 2016 Europe had the most sales for PC and PS4 platform.  North  America retained most </a:t>
          </a:r>
          <a:r>
            <a:rPr lang="en-US" sz="1400" kern="1200" dirty="0" err="1"/>
            <a:t>XOne</a:t>
          </a:r>
          <a:r>
            <a:rPr lang="en-US" sz="1400" kern="1200" dirty="0"/>
            <a:t> sales and Japan 3DS sales.</a:t>
          </a:r>
        </a:p>
      </dsp:txBody>
      <dsp:txXfrm>
        <a:off x="0" y="1822921"/>
        <a:ext cx="11029950" cy="899249"/>
      </dsp:txXfrm>
    </dsp:sp>
    <dsp:sp modelId="{5F329477-89D4-4198-BA04-49CC8220B20B}">
      <dsp:nvSpPr>
        <dsp:cNvPr id="0" name=""/>
        <dsp:cNvSpPr/>
      </dsp:nvSpPr>
      <dsp:spPr>
        <a:xfrm>
          <a:off x="2848769" y="2716074"/>
          <a:ext cx="8162163" cy="4495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b" anchorCtr="0">
          <a:noAutofit/>
        </a:bodyPr>
        <a:lstStyle/>
        <a:p>
          <a:pPr marL="0" lvl="0" indent="0" algn="l" defTabSz="533400">
            <a:lnSpc>
              <a:spcPct val="90000"/>
            </a:lnSpc>
            <a:spcBef>
              <a:spcPct val="0"/>
            </a:spcBef>
            <a:spcAft>
              <a:spcPct val="35000"/>
            </a:spcAft>
            <a:buNone/>
          </a:pPr>
          <a:r>
            <a:rPr lang="en-US" sz="1200" kern="1200" dirty="0"/>
            <a:t>-</a:t>
          </a:r>
        </a:p>
      </dsp:txBody>
      <dsp:txXfrm>
        <a:off x="2848769" y="2716074"/>
        <a:ext cx="8162163" cy="449557"/>
      </dsp:txXfrm>
    </dsp:sp>
    <dsp:sp modelId="{2B6347CE-7A11-42EF-BC03-91D069B40482}">
      <dsp:nvSpPr>
        <dsp:cNvPr id="0" name=""/>
        <dsp:cNvSpPr/>
      </dsp:nvSpPr>
      <dsp:spPr>
        <a:xfrm>
          <a:off x="172" y="2846208"/>
          <a:ext cx="2867786" cy="449557"/>
        </a:xfrm>
        <a:prstGeom prst="round2SameRect">
          <a:avLst>
            <a:gd name="adj1" fmla="val 16670"/>
            <a:gd name="adj2" fmla="val 0"/>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en-US" sz="1200" kern="1200" dirty="0"/>
            <a:t>Genre Sales</a:t>
          </a:r>
        </a:p>
      </dsp:txBody>
      <dsp:txXfrm>
        <a:off x="22122" y="2868158"/>
        <a:ext cx="2823886" cy="427607"/>
      </dsp:txXfrm>
    </dsp:sp>
    <dsp:sp modelId="{AA3CCF1E-41CF-424A-ABC2-847915F0F36F}">
      <dsp:nvSpPr>
        <dsp:cNvPr id="0" name=""/>
        <dsp:cNvSpPr/>
      </dsp:nvSpPr>
      <dsp:spPr>
        <a:xfrm>
          <a:off x="9871" y="3196285"/>
          <a:ext cx="11010206" cy="4819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114300" lvl="1" indent="-114300" algn="l" defTabSz="622300">
            <a:lnSpc>
              <a:spcPct val="90000"/>
            </a:lnSpc>
            <a:spcBef>
              <a:spcPct val="0"/>
            </a:spcBef>
            <a:spcAft>
              <a:spcPct val="15000"/>
            </a:spcAft>
            <a:buChar char="•"/>
          </a:pPr>
          <a:endParaRPr lang="en-US" sz="1400" kern="1200" dirty="0"/>
        </a:p>
        <a:p>
          <a:pPr marL="114300" lvl="1" indent="-114300" algn="l" defTabSz="622300">
            <a:lnSpc>
              <a:spcPct val="90000"/>
            </a:lnSpc>
            <a:spcBef>
              <a:spcPct val="0"/>
            </a:spcBef>
            <a:spcAft>
              <a:spcPct val="15000"/>
            </a:spcAft>
            <a:buChar char="•"/>
          </a:pPr>
          <a:r>
            <a:rPr lang="en-US" sz="1400" kern="1200" dirty="0"/>
            <a:t>Sales of Action games had the highest drop in 2016 compared to historical data. Sports and Shooter genres are now the top selling genres globally</a:t>
          </a:r>
          <a:r>
            <a:rPr lang="en-US" sz="1200" kern="1200" dirty="0"/>
            <a:t>.</a:t>
          </a:r>
        </a:p>
      </dsp:txBody>
      <dsp:txXfrm>
        <a:off x="9871" y="3196285"/>
        <a:ext cx="11010206" cy="48195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0.7375</cdr:x>
      <cdr:y>0.20219</cdr:y>
    </cdr:from>
    <cdr:to>
      <cdr:x>0.8625</cdr:x>
      <cdr:y>0.49863</cdr:y>
    </cdr:to>
    <cdr:cxnSp macro="">
      <cdr:nvCxnSpPr>
        <cdr:cNvPr id="3" name="Straight Arrow Connector 2">
          <a:extLst xmlns:a="http://schemas.openxmlformats.org/drawingml/2006/main">
            <a:ext uri="{FF2B5EF4-FFF2-40B4-BE49-F238E27FC236}">
              <a16:creationId xmlns:a16="http://schemas.microsoft.com/office/drawing/2014/main" id="{8CB39C1B-6663-74CA-E69E-5944C9E6F948}"/>
            </a:ext>
          </a:extLst>
        </cdr:cNvPr>
        <cdr:cNvCxnSpPr/>
      </cdr:nvCxnSpPr>
      <cdr:spPr>
        <a:xfrm xmlns:a="http://schemas.openxmlformats.org/drawingml/2006/main">
          <a:off x="8991600" y="1409700"/>
          <a:ext cx="1524000" cy="2066925"/>
        </a:xfrm>
        <a:prstGeom xmlns:a="http://schemas.openxmlformats.org/drawingml/2006/main" prst="straightConnector1">
          <a:avLst/>
        </a:prstGeom>
        <a:ln xmlns:a="http://schemas.openxmlformats.org/drawingml/2006/main" w="9525" cap="flat" cmpd="sng" algn="ctr">
          <a:solidFill>
            <a:schemeClr val="accent2"/>
          </a:solidFill>
          <a:prstDash val="solid"/>
          <a:round/>
          <a:headEnd type="none" w="med" len="med"/>
          <a:tailEnd type="arrow" w="med" len="med"/>
        </a:ln>
        <a:effectLst xmlns:a="http://schemas.openxmlformats.org/drawingml/2006/main">
          <a:glow rad="139700">
            <a:schemeClr val="accent3">
              <a:satMod val="175000"/>
              <a:alpha val="40000"/>
            </a:schemeClr>
          </a:glow>
        </a:effectLst>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1/27/2023</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1/27/2023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9</a:t>
            </a:fld>
            <a:endParaRPr lang="en-US" dirty="0"/>
          </a:p>
        </p:txBody>
      </p:sp>
    </p:spTree>
    <p:extLst>
      <p:ext uri="{BB962C8B-B14F-4D97-AF65-F5344CB8AC3E}">
        <p14:creationId xmlns:p14="http://schemas.microsoft.com/office/powerpoint/2010/main" val="1046714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1/27/2023</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1/27/2023</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1/27/2023</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1/27/2023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1/27/2023</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1/27/2023</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2.jpeg"/><Relationship Id="rId1" Type="http://schemas.openxmlformats.org/officeDocument/2006/relationships/slideLayout" Target="../slideLayouts/slideLayout4.xml"/><Relationship Id="rId4" Type="http://schemas.openxmlformats.org/officeDocument/2006/relationships/chart" Target="../charts/chart7.xml"/></Relationships>
</file>

<file path=ppt/slides/_rels/slide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GameCo</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 analysis of the current status of Global Video Game sales and 2017 Forecast</a:t>
            </a:r>
          </a:p>
        </p:txBody>
      </p:sp>
    </p:spTree>
    <p:extLst>
      <p:ext uri="{BB962C8B-B14F-4D97-AF65-F5344CB8AC3E}">
        <p14:creationId xmlns:p14="http://schemas.microsoft.com/office/powerpoint/2010/main" val="1487700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CB132-FE4C-843F-5FEF-4003C52A5C2F}"/>
              </a:ext>
            </a:extLst>
          </p:cNvPr>
          <p:cNvSpPr>
            <a:spLocks noGrp="1"/>
          </p:cNvSpPr>
          <p:nvPr>
            <p:ph type="title"/>
          </p:nvPr>
        </p:nvSpPr>
        <p:spPr>
          <a:noFill/>
          <a:ln>
            <a:noFill/>
          </a:ln>
        </p:spPr>
        <p:style>
          <a:lnRef idx="0">
            <a:scrgbClr r="0" g="0" b="0"/>
          </a:lnRef>
          <a:fillRef idx="0">
            <a:scrgbClr r="0" g="0" b="0"/>
          </a:fillRef>
          <a:effectRef idx="0">
            <a:scrgbClr r="0" g="0" b="0"/>
          </a:effectRef>
          <a:fontRef idx="minor">
            <a:schemeClr val="accent3"/>
          </a:fontRef>
        </p:style>
        <p:txBody>
          <a:bodyPr/>
          <a:lstStyle/>
          <a:p>
            <a:r>
              <a:rPr lang="en-US" dirty="0"/>
              <a:t>Understanding today’s market</a:t>
            </a:r>
          </a:p>
        </p:txBody>
      </p:sp>
      <p:graphicFrame>
        <p:nvGraphicFramePr>
          <p:cNvPr id="6" name="Content Placeholder 5">
            <a:extLst>
              <a:ext uri="{FF2B5EF4-FFF2-40B4-BE49-F238E27FC236}">
                <a16:creationId xmlns:a16="http://schemas.microsoft.com/office/drawing/2014/main" id="{00B0FA38-E926-A567-5D96-33AE8D65DF6D}"/>
              </a:ext>
            </a:extLst>
          </p:cNvPr>
          <p:cNvGraphicFramePr>
            <a:graphicFrameLocks noGrp="1"/>
          </p:cNvGraphicFramePr>
          <p:nvPr>
            <p:ph sz="half" idx="2"/>
            <p:extLst>
              <p:ext uri="{D42A27DB-BD31-4B8C-83A1-F6EECF244321}">
                <p14:modId xmlns:p14="http://schemas.microsoft.com/office/powerpoint/2010/main" val="1542409842"/>
              </p:ext>
            </p:extLst>
          </p:nvPr>
        </p:nvGraphicFramePr>
        <p:xfrm>
          <a:off x="6188075" y="2227263"/>
          <a:ext cx="5422900" cy="36337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Content Placeholder 6">
            <a:extLst>
              <a:ext uri="{FF2B5EF4-FFF2-40B4-BE49-F238E27FC236}">
                <a16:creationId xmlns:a16="http://schemas.microsoft.com/office/drawing/2014/main" id="{7B318A50-EEDA-0E4A-D46B-D0313856C489}"/>
              </a:ext>
            </a:extLst>
          </p:cNvPr>
          <p:cNvSpPr>
            <a:spLocks noGrp="1"/>
          </p:cNvSpPr>
          <p:nvPr>
            <p:ph sz="half" idx="1"/>
          </p:nvPr>
        </p:nvSpPr>
        <p:spPr>
          <a:prstGeom prst="rect">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normAutofit/>
          </a:bodyPr>
          <a:lstStyle/>
          <a:p>
            <a:r>
              <a:rPr lang="en-US" sz="2000" dirty="0" err="1"/>
              <a:t>GameCos</a:t>
            </a:r>
            <a:r>
              <a:rPr lang="en-US" sz="2000" dirty="0"/>
              <a:t> current understanding of global video game sales is that sales have stayed relatively the same across the various geographic regions over the years.</a:t>
            </a:r>
          </a:p>
          <a:p>
            <a:r>
              <a:rPr lang="en-US" sz="2000" dirty="0"/>
              <a:t>Gameco’s current business strategy does not account to shifts in video game sales trends over time. </a:t>
            </a:r>
          </a:p>
          <a:p>
            <a:r>
              <a:rPr lang="en-US" sz="2000" dirty="0">
                <a:effectLst/>
                <a:latin typeface="Calibri" panose="020F0502020204030204" pitchFamily="34" charset="0"/>
                <a:ea typeface="Calibri" panose="020F0502020204030204" pitchFamily="34" charset="0"/>
                <a:cs typeface="Times New Roman" panose="02020603050405020304" pitchFamily="18" charset="0"/>
              </a:rPr>
              <a:t>GameCo must assess the current state of the market to effectively navigate through these and any ongoing changes and </a:t>
            </a:r>
            <a:r>
              <a:rPr lang="en-US" sz="2000" b="1" dirty="0">
                <a:effectLst/>
                <a:latin typeface="Calibri" panose="020F0502020204030204" pitchFamily="34" charset="0"/>
                <a:ea typeface="Calibri" panose="020F0502020204030204" pitchFamily="34" charset="0"/>
                <a:cs typeface="Times New Roman" panose="02020603050405020304" pitchFamily="18" charset="0"/>
              </a:rPr>
              <a:t>maximize </a:t>
            </a:r>
            <a:r>
              <a:rPr lang="en-US" sz="2000" b="1" dirty="0">
                <a:latin typeface="Calibri" panose="020F0502020204030204" pitchFamily="34" charset="0"/>
                <a:ea typeface="Calibri" panose="020F0502020204030204" pitchFamily="34" charset="0"/>
                <a:cs typeface="Times New Roman" panose="02020603050405020304" pitchFamily="18" charset="0"/>
              </a:rPr>
              <a:t>ROI</a:t>
            </a:r>
            <a:r>
              <a:rPr lang="en-US" sz="2000" b="1" dirty="0">
                <a:effectLst/>
                <a:latin typeface="Calibri" panose="020F0502020204030204" pitchFamily="34" charset="0"/>
                <a:ea typeface="Calibri" panose="020F0502020204030204" pitchFamily="34" charset="0"/>
                <a:cs typeface="Times New Roman" panose="02020603050405020304" pitchFamily="18" charset="0"/>
              </a:rPr>
              <a:t>. </a:t>
            </a:r>
            <a:endParaRPr lang="en-US" sz="2000" b="1" dirty="0"/>
          </a:p>
        </p:txBody>
      </p:sp>
      <p:sp>
        <p:nvSpPr>
          <p:cNvPr id="8" name="Arrow: Down 7">
            <a:extLst>
              <a:ext uri="{FF2B5EF4-FFF2-40B4-BE49-F238E27FC236}">
                <a16:creationId xmlns:a16="http://schemas.microsoft.com/office/drawing/2014/main" id="{79D09452-C70C-529C-01B4-AEA9B24DDDDA}"/>
              </a:ext>
            </a:extLst>
          </p:cNvPr>
          <p:cNvSpPr/>
          <p:nvPr/>
        </p:nvSpPr>
        <p:spPr>
          <a:xfrm>
            <a:off x="7638034" y="1819274"/>
            <a:ext cx="484632" cy="412225"/>
          </a:xfrm>
          <a:prstGeom prst="down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16650BE-F3E1-A0C8-55B6-5473C1066AF3}"/>
              </a:ext>
            </a:extLst>
          </p:cNvPr>
          <p:cNvSpPr txBox="1"/>
          <p:nvPr/>
        </p:nvSpPr>
        <p:spPr>
          <a:xfrm>
            <a:off x="7794498" y="1469271"/>
            <a:ext cx="3067050" cy="369332"/>
          </a:xfrm>
          <a:prstGeom prst="rect">
            <a:avLst/>
          </a:prstGeom>
          <a:solidFill>
            <a:schemeClr val="bg2"/>
          </a:solidFill>
        </p:spPr>
        <p:txBody>
          <a:bodyPr wrap="square" rtlCol="0">
            <a:spAutoFit/>
          </a:bodyPr>
          <a:lstStyle/>
          <a:p>
            <a:r>
              <a:rPr lang="en-US" dirty="0"/>
              <a:t>Questions to be answered</a:t>
            </a:r>
          </a:p>
        </p:txBody>
      </p:sp>
      <p:sp>
        <p:nvSpPr>
          <p:cNvPr id="10" name="Arrow: Right 9">
            <a:extLst>
              <a:ext uri="{FF2B5EF4-FFF2-40B4-BE49-F238E27FC236}">
                <a16:creationId xmlns:a16="http://schemas.microsoft.com/office/drawing/2014/main" id="{4976FF2A-AD80-FB5F-BAAE-395DFED89BA2}"/>
              </a:ext>
            </a:extLst>
          </p:cNvPr>
          <p:cNvSpPr/>
          <p:nvPr/>
        </p:nvSpPr>
        <p:spPr>
          <a:xfrm>
            <a:off x="5943473" y="2227263"/>
            <a:ext cx="489204" cy="88233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0F97832D-E0A8-4478-8347-C9E101743661}"/>
              </a:ext>
            </a:extLst>
          </p:cNvPr>
          <p:cNvSpPr/>
          <p:nvPr/>
        </p:nvSpPr>
        <p:spPr>
          <a:xfrm>
            <a:off x="5943473" y="3513138"/>
            <a:ext cx="489204" cy="88233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DB0940CD-7C2A-A317-2688-BF2361EC3426}"/>
              </a:ext>
            </a:extLst>
          </p:cNvPr>
          <p:cNvSpPr/>
          <p:nvPr/>
        </p:nvSpPr>
        <p:spPr>
          <a:xfrm>
            <a:off x="5943473" y="4685028"/>
            <a:ext cx="489204" cy="88233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1171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DF9AE65-706E-7C56-7138-662A877F0073}"/>
              </a:ext>
            </a:extLst>
          </p:cNvPr>
          <p:cNvSpPr>
            <a:spLocks noGrp="1"/>
          </p:cNvSpPr>
          <p:nvPr>
            <p:ph type="title"/>
          </p:nvPr>
        </p:nvSpPr>
        <p:spPr/>
        <p:txBody>
          <a:bodyPr/>
          <a:lstStyle/>
          <a:p>
            <a:r>
              <a:rPr lang="en-US" dirty="0" err="1"/>
              <a:t>Gameco’s</a:t>
            </a:r>
            <a:r>
              <a:rPr lang="en-US" dirty="0"/>
              <a:t> Sales Expectations</a:t>
            </a:r>
          </a:p>
        </p:txBody>
      </p:sp>
      <p:sp>
        <p:nvSpPr>
          <p:cNvPr id="6" name="Content Placeholder 5">
            <a:extLst>
              <a:ext uri="{FF2B5EF4-FFF2-40B4-BE49-F238E27FC236}">
                <a16:creationId xmlns:a16="http://schemas.microsoft.com/office/drawing/2014/main" id="{69812087-253C-159E-F03F-ABA3FD90670C}"/>
              </a:ext>
            </a:extLst>
          </p:cNvPr>
          <p:cNvSpPr>
            <a:spLocks noGrp="1"/>
          </p:cNvSpPr>
          <p:nvPr>
            <p:ph idx="1"/>
          </p:nvPr>
        </p:nvSpPr>
        <p:spPr/>
        <p:txBody>
          <a:bodyPr/>
          <a:lstStyle/>
          <a:p>
            <a:r>
              <a:rPr lang="en-US" dirty="0"/>
              <a:t>d</a:t>
            </a:r>
          </a:p>
        </p:txBody>
      </p:sp>
      <p:graphicFrame>
        <p:nvGraphicFramePr>
          <p:cNvPr id="7" name="Chart 6">
            <a:extLst>
              <a:ext uri="{FF2B5EF4-FFF2-40B4-BE49-F238E27FC236}">
                <a16:creationId xmlns:a16="http://schemas.microsoft.com/office/drawing/2014/main" id="{4865C9C4-6554-D9B2-F5AB-52A077F89C5E}"/>
              </a:ext>
            </a:extLst>
          </p:cNvPr>
          <p:cNvGraphicFramePr>
            <a:graphicFrameLocks/>
          </p:cNvGraphicFramePr>
          <p:nvPr>
            <p:extLst>
              <p:ext uri="{D42A27DB-BD31-4B8C-83A1-F6EECF244321}">
                <p14:modId xmlns:p14="http://schemas.microsoft.com/office/powerpoint/2010/main" val="35202573"/>
              </p:ext>
            </p:extLst>
          </p:nvPr>
        </p:nvGraphicFramePr>
        <p:xfrm>
          <a:off x="438317" y="1932847"/>
          <a:ext cx="5530098" cy="4382228"/>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A0E0FCC2-99C4-F8BC-68B7-4742F715CC36}"/>
              </a:ext>
            </a:extLst>
          </p:cNvPr>
          <p:cNvSpPr txBox="1"/>
          <p:nvPr/>
        </p:nvSpPr>
        <p:spPr>
          <a:xfrm>
            <a:off x="5968415" y="4533536"/>
            <a:ext cx="6223585" cy="2523768"/>
          </a:xfrm>
          <a:prstGeom prst="rect">
            <a:avLst/>
          </a:prstGeom>
          <a:noFill/>
        </p:spPr>
        <p:txBody>
          <a:bodyPr wrap="square" rtlCol="0">
            <a:spAutoFit/>
          </a:bodyPr>
          <a:lstStyle/>
          <a:p>
            <a:pPr marL="285750" indent="-285750">
              <a:buFont typeface="Arial" panose="020B0604020202020204" pitchFamily="34" charset="0"/>
              <a:buChar char="•"/>
            </a:pPr>
            <a:r>
              <a:rPr lang="en-US" sz="1600" dirty="0" err="1"/>
              <a:t>GameCo’s</a:t>
            </a:r>
            <a:r>
              <a:rPr lang="en-US" sz="1600" dirty="0"/>
              <a:t> projected sales expectations for the various geographical regions are based on the annual sales history</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Looking at data for the past 25 years, </a:t>
            </a:r>
            <a:r>
              <a:rPr lang="en-US" sz="1600" dirty="0" err="1"/>
              <a:t>GameCo</a:t>
            </a:r>
            <a:r>
              <a:rPr lang="en-US" sz="1600" dirty="0"/>
              <a:t> determines that in 2017 the North American market will generate most sales followed by European, and Japanese markets</a:t>
            </a:r>
            <a:r>
              <a:rPr lang="en-US" dirty="0"/>
              <a:t>.</a:t>
            </a:r>
          </a:p>
          <a:p>
            <a:r>
              <a:rPr lang="en-US" sz="2400" b="1" dirty="0"/>
              <a:t>			What is the reality?? </a:t>
            </a:r>
          </a:p>
          <a:p>
            <a:endParaRPr lang="en-US" dirty="0"/>
          </a:p>
          <a:p>
            <a:endParaRPr lang="en-US" dirty="0"/>
          </a:p>
        </p:txBody>
      </p:sp>
      <p:graphicFrame>
        <p:nvGraphicFramePr>
          <p:cNvPr id="10" name="Chart 9">
            <a:extLst>
              <a:ext uri="{FF2B5EF4-FFF2-40B4-BE49-F238E27FC236}">
                <a16:creationId xmlns:a16="http://schemas.microsoft.com/office/drawing/2014/main" id="{F4589761-3534-8A03-44B2-D9E7D5C92DAB}"/>
              </a:ext>
            </a:extLst>
          </p:cNvPr>
          <p:cNvGraphicFramePr>
            <a:graphicFrameLocks/>
          </p:cNvGraphicFramePr>
          <p:nvPr>
            <p:extLst>
              <p:ext uri="{D42A27DB-BD31-4B8C-83A1-F6EECF244321}">
                <p14:modId xmlns:p14="http://schemas.microsoft.com/office/powerpoint/2010/main" val="3728396026"/>
              </p:ext>
            </p:extLst>
          </p:nvPr>
        </p:nvGraphicFramePr>
        <p:xfrm>
          <a:off x="6301793" y="1932847"/>
          <a:ext cx="5451889" cy="260068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a:extLst>
              <a:ext uri="{FF2B5EF4-FFF2-40B4-BE49-F238E27FC236}">
                <a16:creationId xmlns:a16="http://schemas.microsoft.com/office/drawing/2014/main" id="{62B01699-C67A-3710-0891-F8480FC90B0C}"/>
              </a:ext>
            </a:extLst>
          </p:cNvPr>
          <p:cNvGraphicFramePr>
            <a:graphicFrameLocks/>
          </p:cNvGraphicFramePr>
          <p:nvPr>
            <p:extLst>
              <p:ext uri="{D42A27DB-BD31-4B8C-83A1-F6EECF244321}">
                <p14:modId xmlns:p14="http://schemas.microsoft.com/office/powerpoint/2010/main" val="944958447"/>
              </p:ext>
            </p:extLst>
          </p:nvPr>
        </p:nvGraphicFramePr>
        <p:xfrm>
          <a:off x="438318" y="1963604"/>
          <a:ext cx="5635494" cy="456836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363744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C57D6-0FFF-BA17-CBE3-D662536746BD}"/>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B0CC65E2-E60A-A838-C997-04474E29EAAA}"/>
              </a:ext>
            </a:extLst>
          </p:cNvPr>
          <p:cNvSpPr>
            <a:spLocks noGrp="1"/>
          </p:cNvSpPr>
          <p:nvPr>
            <p:ph sz="half" idx="2"/>
          </p:nvPr>
        </p:nvSpPr>
        <p:spPr/>
        <p:txBody>
          <a:bodyPr/>
          <a:lstStyle/>
          <a:p>
            <a:endParaRPr lang="en-US"/>
          </a:p>
        </p:txBody>
      </p:sp>
      <p:graphicFrame>
        <p:nvGraphicFramePr>
          <p:cNvPr id="5" name="Content Placeholder 4">
            <a:extLst>
              <a:ext uri="{FF2B5EF4-FFF2-40B4-BE49-F238E27FC236}">
                <a16:creationId xmlns:a16="http://schemas.microsoft.com/office/drawing/2014/main" id="{96EF710F-7ED3-5FEF-E4C9-13D885C0B886}"/>
              </a:ext>
            </a:extLst>
          </p:cNvPr>
          <p:cNvGraphicFramePr>
            <a:graphicFrameLocks noGrp="1"/>
          </p:cNvGraphicFramePr>
          <p:nvPr>
            <p:ph sz="half" idx="1"/>
            <p:extLst>
              <p:ext uri="{D42A27DB-BD31-4B8C-83A1-F6EECF244321}">
                <p14:modId xmlns:p14="http://schemas.microsoft.com/office/powerpoint/2010/main" val="1953825859"/>
              </p:ext>
            </p:extLst>
          </p:nvPr>
        </p:nvGraphicFramePr>
        <p:xfrm>
          <a:off x="0" y="66675"/>
          <a:ext cx="12192000" cy="6972299"/>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1">
            <a:extLst>
              <a:ext uri="{FF2B5EF4-FFF2-40B4-BE49-F238E27FC236}">
                <a16:creationId xmlns:a16="http://schemas.microsoft.com/office/drawing/2014/main" id="{F05171C9-6A91-E0E4-ADB6-24F22D3F1B77}"/>
              </a:ext>
            </a:extLst>
          </p:cNvPr>
          <p:cNvSpPr txBox="1"/>
          <p:nvPr/>
        </p:nvSpPr>
        <p:spPr>
          <a:xfrm>
            <a:off x="1519237" y="1149507"/>
            <a:ext cx="4087989" cy="1755618"/>
          </a:xfrm>
          <a:prstGeom prst="rect">
            <a:avLst/>
          </a:prstGeom>
          <a:noFill/>
          <a:ln>
            <a:solidFill>
              <a:srgbClr val="DAE3F5"/>
            </a:solidFill>
          </a:ln>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71450" indent="-171450">
              <a:buFont typeface="Arial" panose="020B0604020202020204" pitchFamily="34" charset="0"/>
              <a:buChar char="•"/>
            </a:pPr>
            <a:r>
              <a:rPr lang="en-US" sz="1400" b="1" dirty="0"/>
              <a:t>Video game sales reached their peak between the years of 2007 and 2010 with North America geographical region making up for the majority of the sales.</a:t>
            </a:r>
          </a:p>
          <a:p>
            <a:endParaRPr lang="en-US" sz="1400" b="1" dirty="0"/>
          </a:p>
          <a:p>
            <a:pPr marL="171450" indent="-171450">
              <a:buFont typeface="Arial" panose="020B0604020202020204" pitchFamily="34" charset="0"/>
              <a:buChar char="•"/>
            </a:pPr>
            <a:r>
              <a:rPr lang="en-US" sz="1400" b="1" dirty="0"/>
              <a:t>Global sales have been decreasing over the past 5 years, North America Sales account for a large portion of global sales followed closely by Europe especially in the most recent years</a:t>
            </a:r>
          </a:p>
          <a:p>
            <a:endParaRPr lang="en-US" dirty="0"/>
          </a:p>
          <a:p>
            <a:endParaRPr lang="en-US" sz="1100" dirty="0"/>
          </a:p>
          <a:p>
            <a:endParaRPr lang="en-US" sz="1100" dirty="0"/>
          </a:p>
        </p:txBody>
      </p:sp>
    </p:spTree>
    <p:extLst>
      <p:ext uri="{BB962C8B-B14F-4D97-AF65-F5344CB8AC3E}">
        <p14:creationId xmlns:p14="http://schemas.microsoft.com/office/powerpoint/2010/main" val="37434517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1F58A-B991-54B4-03D1-ADAE62049A81}"/>
              </a:ext>
            </a:extLst>
          </p:cNvPr>
          <p:cNvSpPr>
            <a:spLocks noGrp="1"/>
          </p:cNvSpPr>
          <p:nvPr>
            <p:ph type="title"/>
          </p:nvPr>
        </p:nvSpPr>
        <p:spPr/>
        <p:txBody>
          <a:bodyPr/>
          <a:lstStyle/>
          <a:p>
            <a:r>
              <a:rPr lang="en-US" dirty="0"/>
              <a:t>Current state of the video game market</a:t>
            </a:r>
          </a:p>
        </p:txBody>
      </p:sp>
      <p:graphicFrame>
        <p:nvGraphicFramePr>
          <p:cNvPr id="11" name="Content Placeholder 10">
            <a:extLst>
              <a:ext uri="{FF2B5EF4-FFF2-40B4-BE49-F238E27FC236}">
                <a16:creationId xmlns:a16="http://schemas.microsoft.com/office/drawing/2014/main" id="{C7B8ED5A-4CF1-4EC9-AA34-480FA8FA9E84}"/>
              </a:ext>
            </a:extLst>
          </p:cNvPr>
          <p:cNvGraphicFramePr>
            <a:graphicFrameLocks noGrp="1"/>
          </p:cNvGraphicFramePr>
          <p:nvPr>
            <p:ph sz="half" idx="1"/>
            <p:extLst>
              <p:ext uri="{D42A27DB-BD31-4B8C-83A1-F6EECF244321}">
                <p14:modId xmlns:p14="http://schemas.microsoft.com/office/powerpoint/2010/main" val="3888123134"/>
              </p:ext>
            </p:extLst>
          </p:nvPr>
        </p:nvGraphicFramePr>
        <p:xfrm>
          <a:off x="581193" y="2227263"/>
          <a:ext cx="6477166" cy="3633787"/>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11">
            <a:extLst>
              <a:ext uri="{FF2B5EF4-FFF2-40B4-BE49-F238E27FC236}">
                <a16:creationId xmlns:a16="http://schemas.microsoft.com/office/drawing/2014/main" id="{0C567EDF-EC8C-82E1-03A5-A3FBD2C814E2}"/>
              </a:ext>
            </a:extLst>
          </p:cNvPr>
          <p:cNvSpPr txBox="1"/>
          <p:nvPr/>
        </p:nvSpPr>
        <p:spPr>
          <a:xfrm>
            <a:off x="7134225" y="2333625"/>
            <a:ext cx="4400550" cy="3785652"/>
          </a:xfrm>
          <a:prstGeom prst="rect">
            <a:avLst/>
          </a:prstGeom>
          <a:noFill/>
        </p:spPr>
        <p:txBody>
          <a:bodyPr wrap="square" rtlCol="0">
            <a:spAutoFit/>
          </a:bodyPr>
          <a:lstStyle/>
          <a:p>
            <a:r>
              <a:rPr lang="en-US" sz="2400" b="1" dirty="0"/>
              <a:t>		Where are we now?</a:t>
            </a:r>
          </a:p>
          <a:p>
            <a:pPr marL="285750" indent="-285750">
              <a:buFont typeface="Arial" panose="020B0604020202020204" pitchFamily="34" charset="0"/>
              <a:buChar char="•"/>
            </a:pPr>
            <a:r>
              <a:rPr lang="en-US" dirty="0"/>
              <a:t>In 2016, sales in North America have dropped below those of European region.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Europe registered 38% of the global sales surpassing North America (32%) for the first time in history.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Over the past 20 years, we can observe a steady rise in proportion of sales from the European market, while the North American market has seen a sharp decline in sales over the past 5 years </a:t>
            </a:r>
          </a:p>
        </p:txBody>
      </p:sp>
    </p:spTree>
    <p:extLst>
      <p:ext uri="{BB962C8B-B14F-4D97-AF65-F5344CB8AC3E}">
        <p14:creationId xmlns:p14="http://schemas.microsoft.com/office/powerpoint/2010/main" val="1491369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t>Video game sales in 2016 and A look at the </a:t>
            </a:r>
            <a:r>
              <a:rPr lang="en-US" i="1" dirty="0"/>
              <a:t>new</a:t>
            </a:r>
            <a:r>
              <a:rPr lang="en-US" dirty="0"/>
              <a:t> European market</a:t>
            </a:r>
          </a:p>
        </p:txBody>
      </p:sp>
      <p:pic>
        <p:nvPicPr>
          <p:cNvPr id="11" name="Content Placeholder 4" descr="Charts">
            <a:extLst>
              <a:ext uri="{FF2B5EF4-FFF2-40B4-BE49-F238E27FC236}">
                <a16:creationId xmlns:a16="http://schemas.microsoft.com/office/drawing/2014/main" id="{47D9BE16-119C-43B2-9AE6-18C4A150C0EF}"/>
              </a:ext>
            </a:extLst>
          </p:cNvPr>
          <p:cNvPicPr>
            <a:picLocks noGrp="1" noChangeAspect="1"/>
          </p:cNvPicPr>
          <p:nvPr>
            <p:ph sz="half" idx="1"/>
          </p:nvPr>
        </p:nvPicPr>
        <p:blipFill rotWithShape="1">
          <a:blip r:embed="rId2" cstate="screen">
            <a:extLst>
              <a:ext uri="{28A0092B-C50C-407E-A947-70E740481C1C}">
                <a14:useLocalDpi xmlns:a14="http://schemas.microsoft.com/office/drawing/2010/main"/>
              </a:ext>
            </a:extLst>
          </a:blip>
          <a:stretch/>
        </p:blipFill>
        <p:spPr>
          <a:xfrm>
            <a:off x="581025" y="2231480"/>
            <a:ext cx="5422900" cy="3625353"/>
          </a:xfrm>
        </p:spPr>
      </p:pic>
      <p:graphicFrame>
        <p:nvGraphicFramePr>
          <p:cNvPr id="3" name="Chart 2">
            <a:extLst>
              <a:ext uri="{FF2B5EF4-FFF2-40B4-BE49-F238E27FC236}">
                <a16:creationId xmlns:a16="http://schemas.microsoft.com/office/drawing/2014/main" id="{BA3FD6F9-3F4C-6074-90CC-9FE0442B3FA4}"/>
              </a:ext>
            </a:extLst>
          </p:cNvPr>
          <p:cNvGraphicFramePr>
            <a:graphicFrameLocks/>
          </p:cNvGraphicFramePr>
          <p:nvPr>
            <p:extLst>
              <p:ext uri="{D42A27DB-BD31-4B8C-83A1-F6EECF244321}">
                <p14:modId xmlns:p14="http://schemas.microsoft.com/office/powerpoint/2010/main" val="2101489940"/>
              </p:ext>
            </p:extLst>
          </p:nvPr>
        </p:nvGraphicFramePr>
        <p:xfrm>
          <a:off x="425452" y="2034578"/>
          <a:ext cx="6146798" cy="4537672"/>
        </p:xfrm>
        <a:graphic>
          <a:graphicData uri="http://schemas.openxmlformats.org/drawingml/2006/chart">
            <c:chart xmlns:c="http://schemas.openxmlformats.org/drawingml/2006/chart" xmlns:r="http://schemas.openxmlformats.org/officeDocument/2006/relationships" r:id="rId3"/>
          </a:graphicData>
        </a:graphic>
      </p:graphicFrame>
      <p:sp>
        <p:nvSpPr>
          <p:cNvPr id="6" name="Content Placeholder 5">
            <a:extLst>
              <a:ext uri="{FF2B5EF4-FFF2-40B4-BE49-F238E27FC236}">
                <a16:creationId xmlns:a16="http://schemas.microsoft.com/office/drawing/2014/main" id="{036D6D9C-DF2B-196C-DA1A-72D4DBA7A43D}"/>
              </a:ext>
            </a:extLst>
          </p:cNvPr>
          <p:cNvSpPr>
            <a:spLocks noGrp="1"/>
          </p:cNvSpPr>
          <p:nvPr>
            <p:ph sz="half" idx="2"/>
          </p:nvPr>
        </p:nvSpPr>
        <p:spPr>
          <a:xfrm>
            <a:off x="6657975" y="4686300"/>
            <a:ext cx="5108572" cy="1885950"/>
          </a:xfrm>
        </p:spPr>
        <p:txBody>
          <a:bodyPr>
            <a:normAutofit/>
          </a:bodyPr>
          <a:lstStyle/>
          <a:p>
            <a:r>
              <a:rPr lang="en-US" sz="2400" b="1" dirty="0"/>
              <a:t>What has changed? </a:t>
            </a:r>
          </a:p>
          <a:p>
            <a:r>
              <a:rPr lang="en-US" sz="1400" dirty="0"/>
              <a:t>From 1990-2015,  action games had the highest sales average by far, followed by sports, shooter, and racing close behind.</a:t>
            </a:r>
          </a:p>
          <a:p>
            <a:r>
              <a:rPr lang="en-US" sz="1400" dirty="0"/>
              <a:t>In 2016, shooter games are the top sellers, followed by sports and action which saw the highest drop in sales figures from over 20m per year on average to just over 6m units in 2016.</a:t>
            </a:r>
          </a:p>
        </p:txBody>
      </p:sp>
      <p:graphicFrame>
        <p:nvGraphicFramePr>
          <p:cNvPr id="7" name="Chart 6">
            <a:extLst>
              <a:ext uri="{FF2B5EF4-FFF2-40B4-BE49-F238E27FC236}">
                <a16:creationId xmlns:a16="http://schemas.microsoft.com/office/drawing/2014/main" id="{82E5FA54-35FC-1647-0522-133262B8F9C4}"/>
              </a:ext>
            </a:extLst>
          </p:cNvPr>
          <p:cNvGraphicFramePr>
            <a:graphicFrameLocks/>
          </p:cNvGraphicFramePr>
          <p:nvPr>
            <p:extLst>
              <p:ext uri="{D42A27DB-BD31-4B8C-83A1-F6EECF244321}">
                <p14:modId xmlns:p14="http://schemas.microsoft.com/office/powerpoint/2010/main" val="2483129332"/>
              </p:ext>
            </p:extLst>
          </p:nvPr>
        </p:nvGraphicFramePr>
        <p:xfrm>
          <a:off x="6727823" y="2034579"/>
          <a:ext cx="5038724" cy="277554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97607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78B11-3A37-85EE-3F31-A4D90D8F5DDB}"/>
              </a:ext>
            </a:extLst>
          </p:cNvPr>
          <p:cNvSpPr>
            <a:spLocks noGrp="1"/>
          </p:cNvSpPr>
          <p:nvPr>
            <p:ph type="title"/>
          </p:nvPr>
        </p:nvSpPr>
        <p:spPr/>
        <p:txBody>
          <a:bodyPr/>
          <a:lstStyle/>
          <a:p>
            <a:r>
              <a:rPr lang="en-US" dirty="0"/>
              <a:t>Platform Sales </a:t>
            </a:r>
          </a:p>
        </p:txBody>
      </p:sp>
      <p:graphicFrame>
        <p:nvGraphicFramePr>
          <p:cNvPr id="5" name="Content Placeholder 4">
            <a:extLst>
              <a:ext uri="{FF2B5EF4-FFF2-40B4-BE49-F238E27FC236}">
                <a16:creationId xmlns:a16="http://schemas.microsoft.com/office/drawing/2014/main" id="{9B2449A1-BFAB-5298-943E-42449FEE2668}"/>
              </a:ext>
            </a:extLst>
          </p:cNvPr>
          <p:cNvGraphicFramePr>
            <a:graphicFrameLocks noGrp="1"/>
          </p:cNvGraphicFramePr>
          <p:nvPr>
            <p:ph sz="half" idx="1"/>
            <p:extLst>
              <p:ext uri="{D42A27DB-BD31-4B8C-83A1-F6EECF244321}">
                <p14:modId xmlns:p14="http://schemas.microsoft.com/office/powerpoint/2010/main" val="1238404032"/>
              </p:ext>
            </p:extLst>
          </p:nvPr>
        </p:nvGraphicFramePr>
        <p:xfrm>
          <a:off x="581024" y="2105025"/>
          <a:ext cx="5514976" cy="375602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ontent Placeholder 5">
            <a:extLst>
              <a:ext uri="{FF2B5EF4-FFF2-40B4-BE49-F238E27FC236}">
                <a16:creationId xmlns:a16="http://schemas.microsoft.com/office/drawing/2014/main" id="{5281EF47-47D4-1207-D8FC-76D868DEAC74}"/>
              </a:ext>
            </a:extLst>
          </p:cNvPr>
          <p:cNvGraphicFramePr>
            <a:graphicFrameLocks noGrp="1"/>
          </p:cNvGraphicFramePr>
          <p:nvPr>
            <p:ph sz="half" idx="2"/>
            <p:extLst>
              <p:ext uri="{D42A27DB-BD31-4B8C-83A1-F6EECF244321}">
                <p14:modId xmlns:p14="http://schemas.microsoft.com/office/powerpoint/2010/main" val="3033114596"/>
              </p:ext>
            </p:extLst>
          </p:nvPr>
        </p:nvGraphicFramePr>
        <p:xfrm>
          <a:off x="6188074" y="2105025"/>
          <a:ext cx="5603875" cy="37560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01087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9B661-C4EB-DB92-C66E-694A98FB26A7}"/>
              </a:ext>
            </a:extLst>
          </p:cNvPr>
          <p:cNvSpPr>
            <a:spLocks noGrp="1"/>
          </p:cNvSpPr>
          <p:nvPr>
            <p:ph type="title"/>
          </p:nvPr>
        </p:nvSpPr>
        <p:spPr/>
        <p:txBody>
          <a:bodyPr/>
          <a:lstStyle/>
          <a:p>
            <a:r>
              <a:rPr lang="en-US" dirty="0"/>
              <a:t>Takeaways</a:t>
            </a:r>
          </a:p>
        </p:txBody>
      </p:sp>
      <p:graphicFrame>
        <p:nvGraphicFramePr>
          <p:cNvPr id="4" name="Content Placeholder 3">
            <a:extLst>
              <a:ext uri="{FF2B5EF4-FFF2-40B4-BE49-F238E27FC236}">
                <a16:creationId xmlns:a16="http://schemas.microsoft.com/office/drawing/2014/main" id="{9C402DF2-91A2-93A8-7322-A2CF783D35EC}"/>
              </a:ext>
            </a:extLst>
          </p:cNvPr>
          <p:cNvGraphicFramePr>
            <a:graphicFrameLocks noGrp="1"/>
          </p:cNvGraphicFramePr>
          <p:nvPr>
            <p:ph idx="1"/>
            <p:extLst>
              <p:ext uri="{D42A27DB-BD31-4B8C-83A1-F6EECF244321}">
                <p14:modId xmlns:p14="http://schemas.microsoft.com/office/powerpoint/2010/main" val="2625555351"/>
              </p:ext>
            </p:extLst>
          </p:nvPr>
        </p:nvGraphicFramePr>
        <p:xfrm>
          <a:off x="352425" y="2286000"/>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797522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4" name="Group 1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0F87E73C-2B1A-4602-BFBE-CFE1E55D9B38}"/>
              </a:ext>
            </a:extLst>
          </p:cNvPr>
          <p:cNvSpPr>
            <a:spLocks noGrp="1"/>
          </p:cNvSpPr>
          <p:nvPr>
            <p:ph type="ctrTitle"/>
          </p:nvPr>
        </p:nvSpPr>
        <p:spPr>
          <a:xfrm>
            <a:off x="8296275" y="1419226"/>
            <a:ext cx="3081576" cy="1746762"/>
          </a:xfrm>
        </p:spPr>
        <p:txBody>
          <a:bodyPr>
            <a:normAutofit/>
          </a:bodyPr>
          <a:lstStyle/>
          <a:p>
            <a:r>
              <a:rPr lang="en-US" dirty="0">
                <a:solidFill>
                  <a:srgbClr val="FFFFFF"/>
                </a:solidFill>
              </a:rPr>
              <a:t>Thank you</a:t>
            </a:r>
          </a:p>
        </p:txBody>
      </p:sp>
      <p:sp>
        <p:nvSpPr>
          <p:cNvPr id="3" name="Subtitle 2">
            <a:extLst>
              <a:ext uri="{FF2B5EF4-FFF2-40B4-BE49-F238E27FC236}">
                <a16:creationId xmlns:a16="http://schemas.microsoft.com/office/drawing/2014/main" id="{A9CB511D-EA45-4336-847C-1252667143B5}"/>
              </a:ext>
            </a:extLst>
          </p:cNvPr>
          <p:cNvSpPr>
            <a:spLocks noGrp="1"/>
          </p:cNvSpPr>
          <p:nvPr>
            <p:ph type="subTitle" idx="1"/>
          </p:nvPr>
        </p:nvSpPr>
        <p:spPr>
          <a:xfrm>
            <a:off x="8296275" y="3505095"/>
            <a:ext cx="3081576" cy="2629006"/>
          </a:xfrm>
        </p:spPr>
        <p:txBody>
          <a:bodyPr>
            <a:normAutofit/>
          </a:bodyPr>
          <a:lstStyle/>
          <a:p>
            <a:r>
              <a:rPr lang="en-US" dirty="0">
                <a:solidFill>
                  <a:schemeClr val="bg2"/>
                </a:solidFill>
              </a:rPr>
              <a:t>By Brian Avila</a:t>
            </a:r>
          </a:p>
          <a:p>
            <a:endParaRPr lang="en-US" dirty="0">
              <a:solidFill>
                <a:schemeClr val="bg2"/>
              </a:solidFill>
            </a:endParaRPr>
          </a:p>
          <a:p>
            <a:endParaRPr lang="en-US" dirty="0">
              <a:solidFill>
                <a:schemeClr val="bg2"/>
              </a:solidFill>
            </a:endParaRPr>
          </a:p>
        </p:txBody>
      </p:sp>
      <p:pic>
        <p:nvPicPr>
          <p:cNvPr id="5" name="Picture 4" descr="Digital Numbers">
            <a:extLst>
              <a:ext uri="{FF2B5EF4-FFF2-40B4-BE49-F238E27FC236}">
                <a16:creationId xmlns:a16="http://schemas.microsoft.com/office/drawing/2014/main" id="{A21EA617-6D48-425F-97A8-7FEC82C8F4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189" r="9642" b="1"/>
          <a:stretch/>
        </p:blipFill>
        <p:spPr>
          <a:xfrm>
            <a:off x="400546" y="713664"/>
            <a:ext cx="7498616" cy="5676901"/>
          </a:xfrm>
          <a:prstGeom prst="rect">
            <a:avLst/>
          </a:prstGeom>
        </p:spPr>
      </p:pic>
    </p:spTree>
    <p:extLst>
      <p:ext uri="{BB962C8B-B14F-4D97-AF65-F5344CB8AC3E}">
        <p14:creationId xmlns:p14="http://schemas.microsoft.com/office/powerpoint/2010/main" val="3501347425"/>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56390039_win32_fixed.potx" id="{A1D6ED5A-9B8A-4433-BA99-139C56DB1BDE}" vid="{3B3EDB20-B381-4B6C-99AC-7C5CDA2B4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Tech design</Template>
  <TotalTime>4680</TotalTime>
  <Words>587</Words>
  <Application>Microsoft Office PowerPoint</Application>
  <PresentationFormat>Widescreen</PresentationFormat>
  <Paragraphs>66</Paragraphs>
  <Slides>9</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Gill Sans MT</vt:lpstr>
      <vt:lpstr>Wingdings 2</vt:lpstr>
      <vt:lpstr>Dividend</vt:lpstr>
      <vt:lpstr>GameCo</vt:lpstr>
      <vt:lpstr>Understanding today’s market</vt:lpstr>
      <vt:lpstr>Gameco’s Sales Expectations</vt:lpstr>
      <vt:lpstr>PowerPoint Presentation</vt:lpstr>
      <vt:lpstr>Current state of the video game market</vt:lpstr>
      <vt:lpstr>Video game sales in 2016 and A look at the new European market</vt:lpstr>
      <vt:lpstr>Platform Sales </vt:lpstr>
      <vt:lpstr>Takeaways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GameCo</dc:title>
  <dc:creator>brian avila</dc:creator>
  <cp:lastModifiedBy>brian avila</cp:lastModifiedBy>
  <cp:revision>9</cp:revision>
  <dcterms:created xsi:type="dcterms:W3CDTF">2023-01-24T21:27:56Z</dcterms:created>
  <dcterms:modified xsi:type="dcterms:W3CDTF">2023-01-28T17:35:13Z</dcterms:modified>
</cp:coreProperties>
</file>